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11" r:id="rId2"/>
    <p:sldMasterId id="2147483707" r:id="rId3"/>
  </p:sldMasterIdLst>
  <p:notesMasterIdLst>
    <p:notesMasterId r:id="rId22"/>
  </p:notesMasterIdLst>
  <p:handoutMasterIdLst>
    <p:handoutMasterId r:id="rId23"/>
  </p:handoutMasterIdLst>
  <p:sldIdLst>
    <p:sldId id="256" r:id="rId4"/>
    <p:sldId id="434" r:id="rId5"/>
    <p:sldId id="435" r:id="rId6"/>
    <p:sldId id="442" r:id="rId7"/>
    <p:sldId id="436" r:id="rId8"/>
    <p:sldId id="443" r:id="rId9"/>
    <p:sldId id="437" r:id="rId10"/>
    <p:sldId id="449" r:id="rId11"/>
    <p:sldId id="444" r:id="rId12"/>
    <p:sldId id="438" r:id="rId13"/>
    <p:sldId id="445" r:id="rId14"/>
    <p:sldId id="439" r:id="rId15"/>
    <p:sldId id="446" r:id="rId16"/>
    <p:sldId id="440" r:id="rId17"/>
    <p:sldId id="447" r:id="rId18"/>
    <p:sldId id="441" r:id="rId19"/>
    <p:sldId id="448" r:id="rId20"/>
    <p:sldId id="4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 Adam" initials="RA" lastIdx="9" clrIdx="0">
    <p:extLst>
      <p:ext uri="{19B8F6BF-5375-455C-9EA6-DF929625EA0E}">
        <p15:presenceInfo xmlns:p15="http://schemas.microsoft.com/office/powerpoint/2012/main" userId="S-1-5-21-1085031214-1284227242-839522115-7262" providerId="AD"/>
      </p:ext>
    </p:extLst>
  </p:cmAuthor>
  <p:cmAuthor id="2" name="Terrie Walmsley" initials="TW" lastIdx="2" clrIdx="1">
    <p:extLst>
      <p:ext uri="{19B8F6BF-5375-455C-9EA6-DF929625EA0E}">
        <p15:presenceInfo xmlns:p15="http://schemas.microsoft.com/office/powerpoint/2012/main" userId="S-1-5-21-3219880125-777411061-2701532866-233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D40"/>
    <a:srgbClr val="213F9F"/>
    <a:srgbClr val="1E3192"/>
    <a:srgbClr val="16246C"/>
    <a:srgbClr val="8E0000"/>
    <a:srgbClr val="3333FF"/>
    <a:srgbClr val="635944"/>
    <a:srgbClr val="FFFFFF"/>
    <a:srgbClr val="00508C"/>
    <a:srgbClr val="014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5" autoAdjust="0"/>
    <p:restoredTop sz="90680" autoAdjust="0"/>
  </p:normalViewPr>
  <p:slideViewPr>
    <p:cSldViewPr snapToGrid="0" snapToObjects="1">
      <p:cViewPr varScale="1">
        <p:scale>
          <a:sx n="64" d="100"/>
          <a:sy n="64" d="100"/>
        </p:scale>
        <p:origin x="78" y="29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600" dirty="0"/>
              <a:t>Days</a:t>
            </a:r>
            <a:r>
              <a:rPr lang="en-US" sz="1600" baseline="0" dirty="0"/>
              <a:t> worked IN PERSON each week</a:t>
            </a:r>
            <a:endParaRPr lang="en-US" sz="1600"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Before COVID</c:v>
                </c:pt>
              </c:strCache>
            </c:strRef>
          </c:tx>
          <c:spPr>
            <a:solidFill>
              <a:schemeClr val="accent4">
                <a:lumMod val="40000"/>
                <a:lumOff val="60000"/>
              </a:schemeClr>
            </a:solidFill>
            <a:ln>
              <a:noFill/>
            </a:ln>
            <a:effectLst/>
          </c:spPr>
          <c:invertIfNegative val="0"/>
          <c:cat>
            <c:strRef>
              <c:f>Sheet1!$A$2:$A$10</c:f>
              <c:strCache>
                <c:ptCount val="9"/>
                <c:pt idx="0">
                  <c:v>0</c:v>
                </c:pt>
                <c:pt idx="1">
                  <c:v>1</c:v>
                </c:pt>
                <c:pt idx="2">
                  <c:v>2</c:v>
                </c:pt>
                <c:pt idx="3">
                  <c:v>3</c:v>
                </c:pt>
                <c:pt idx="4">
                  <c:v>4</c:v>
                </c:pt>
                <c:pt idx="5">
                  <c:v>5</c:v>
                </c:pt>
                <c:pt idx="6">
                  <c:v>6</c:v>
                </c:pt>
                <c:pt idx="7">
                  <c:v>7</c:v>
                </c:pt>
                <c:pt idx="8">
                  <c:v>Unemployed</c:v>
                </c:pt>
              </c:strCache>
            </c:strRef>
          </c:cat>
          <c:val>
            <c:numRef>
              <c:f>Sheet1!$B$2:$B$10</c:f>
              <c:numCache>
                <c:formatCode>0.00%</c:formatCode>
                <c:ptCount val="9"/>
                <c:pt idx="0" formatCode="0%">
                  <c:v>0.16</c:v>
                </c:pt>
                <c:pt idx="1">
                  <c:v>2.1999999999999999E-2</c:v>
                </c:pt>
                <c:pt idx="2">
                  <c:v>2.9000000000000001E-2</c:v>
                </c:pt>
                <c:pt idx="3">
                  <c:v>4.9000000000000002E-2</c:v>
                </c:pt>
                <c:pt idx="4">
                  <c:v>7.1999999999999995E-2</c:v>
                </c:pt>
                <c:pt idx="5">
                  <c:v>0.36099999999999999</c:v>
                </c:pt>
                <c:pt idx="6">
                  <c:v>3.5000000000000003E-2</c:v>
                </c:pt>
                <c:pt idx="7">
                  <c:v>2.9000000000000001E-2</c:v>
                </c:pt>
                <c:pt idx="8">
                  <c:v>0.24199999999999999</c:v>
                </c:pt>
              </c:numCache>
            </c:numRef>
          </c:val>
          <c:extLst>
            <c:ext xmlns:c16="http://schemas.microsoft.com/office/drawing/2014/chart" uri="{C3380CC4-5D6E-409C-BE32-E72D297353CC}">
              <c16:uniqueId val="{00000000-A750-2544-B337-7B01E9C26471}"/>
            </c:ext>
          </c:extLst>
        </c:ser>
        <c:ser>
          <c:idx val="1"/>
          <c:order val="1"/>
          <c:tx>
            <c:strRef>
              <c:f>Sheet1!$C$1</c:f>
              <c:strCache>
                <c:ptCount val="1"/>
                <c:pt idx="0">
                  <c:v>Currently</c:v>
                </c:pt>
              </c:strCache>
            </c:strRef>
          </c:tx>
          <c:spPr>
            <a:solidFill>
              <a:schemeClr val="accent2"/>
            </a:solidFill>
            <a:ln>
              <a:noFill/>
            </a:ln>
            <a:effectLst/>
          </c:spPr>
          <c:invertIfNegative val="0"/>
          <c:cat>
            <c:strRef>
              <c:f>Sheet1!$A$2:$A$10</c:f>
              <c:strCache>
                <c:ptCount val="9"/>
                <c:pt idx="0">
                  <c:v>0</c:v>
                </c:pt>
                <c:pt idx="1">
                  <c:v>1</c:v>
                </c:pt>
                <c:pt idx="2">
                  <c:v>2</c:v>
                </c:pt>
                <c:pt idx="3">
                  <c:v>3</c:v>
                </c:pt>
                <c:pt idx="4">
                  <c:v>4</c:v>
                </c:pt>
                <c:pt idx="5">
                  <c:v>5</c:v>
                </c:pt>
                <c:pt idx="6">
                  <c:v>6</c:v>
                </c:pt>
                <c:pt idx="7">
                  <c:v>7</c:v>
                </c:pt>
                <c:pt idx="8">
                  <c:v>Unemployed</c:v>
                </c:pt>
              </c:strCache>
            </c:strRef>
          </c:cat>
          <c:val>
            <c:numRef>
              <c:f>Sheet1!$C$2:$C$10</c:f>
              <c:numCache>
                <c:formatCode>0.00%</c:formatCode>
                <c:ptCount val="9"/>
                <c:pt idx="0">
                  <c:v>0.37</c:v>
                </c:pt>
                <c:pt idx="1">
                  <c:v>2.9000000000000001E-2</c:v>
                </c:pt>
                <c:pt idx="2">
                  <c:v>3.2000000000000001E-2</c:v>
                </c:pt>
                <c:pt idx="3">
                  <c:v>5.6000000000000001E-2</c:v>
                </c:pt>
                <c:pt idx="4">
                  <c:v>4.2000000000000003E-2</c:v>
                </c:pt>
                <c:pt idx="5">
                  <c:v>0.159</c:v>
                </c:pt>
                <c:pt idx="6">
                  <c:v>1.7000000000000001E-2</c:v>
                </c:pt>
                <c:pt idx="7">
                  <c:v>1.7000000000000001E-2</c:v>
                </c:pt>
                <c:pt idx="8">
                  <c:v>0.27800000000000002</c:v>
                </c:pt>
              </c:numCache>
            </c:numRef>
          </c:val>
          <c:extLst>
            <c:ext xmlns:c16="http://schemas.microsoft.com/office/drawing/2014/chart" uri="{C3380CC4-5D6E-409C-BE32-E72D297353CC}">
              <c16:uniqueId val="{00000001-A750-2544-B337-7B01E9C26471}"/>
            </c:ext>
          </c:extLst>
        </c:ser>
        <c:dLbls>
          <c:showLegendKey val="0"/>
          <c:showVal val="0"/>
          <c:showCatName val="0"/>
          <c:showSerName val="0"/>
          <c:showPercent val="0"/>
          <c:showBubbleSize val="0"/>
        </c:dLbls>
        <c:gapWidth val="219"/>
        <c:overlap val="-27"/>
        <c:axId val="1159701039"/>
        <c:axId val="1655946703"/>
      </c:barChart>
      <c:catAx>
        <c:axId val="115970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5946703"/>
        <c:crosses val="autoZero"/>
        <c:auto val="1"/>
        <c:lblAlgn val="ctr"/>
        <c:lblOffset val="100"/>
        <c:noMultiLvlLbl val="0"/>
      </c:catAx>
      <c:valAx>
        <c:axId val="16559467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970103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Shopping</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Increase</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In-Store Shopping</c:v>
                </c:pt>
                <c:pt idx="1">
                  <c:v>Online Shopping</c:v>
                </c:pt>
                <c:pt idx="2">
                  <c:v>In-Store Grocery Shopping</c:v>
                </c:pt>
                <c:pt idx="3">
                  <c:v>Online Grocery Shopping</c:v>
                </c:pt>
              </c:strCache>
            </c:strRef>
          </c:cat>
          <c:val>
            <c:numRef>
              <c:f>Sheet1!$B$2:$B$5</c:f>
              <c:numCache>
                <c:formatCode>0.00%</c:formatCode>
                <c:ptCount val="4"/>
                <c:pt idx="0">
                  <c:v>5.2999999999999999E-2</c:v>
                </c:pt>
                <c:pt idx="1">
                  <c:v>0.52400000000000002</c:v>
                </c:pt>
                <c:pt idx="2">
                  <c:v>9.6000000000000002E-2</c:v>
                </c:pt>
                <c:pt idx="3">
                  <c:v>0.39500000000000002</c:v>
                </c:pt>
              </c:numCache>
            </c:numRef>
          </c:val>
          <c:extLst>
            <c:ext xmlns:c16="http://schemas.microsoft.com/office/drawing/2014/chart" uri="{C3380CC4-5D6E-409C-BE32-E72D297353CC}">
              <c16:uniqueId val="{00000000-8452-ED44-A262-3A6FBEB6B1E4}"/>
            </c:ext>
          </c:extLst>
        </c:ser>
        <c:ser>
          <c:idx val="1"/>
          <c:order val="1"/>
          <c:tx>
            <c:strRef>
              <c:f>Sheet1!$C$1</c:f>
              <c:strCache>
                <c:ptCount val="1"/>
                <c:pt idx="0">
                  <c:v>Decrease </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In-Store Shopping</c:v>
                </c:pt>
                <c:pt idx="1">
                  <c:v>Online Shopping</c:v>
                </c:pt>
                <c:pt idx="2">
                  <c:v>In-Store Grocery Shopping</c:v>
                </c:pt>
                <c:pt idx="3">
                  <c:v>Online Grocery Shopping</c:v>
                </c:pt>
              </c:strCache>
            </c:strRef>
          </c:cat>
          <c:val>
            <c:numRef>
              <c:f>Sheet1!$C$2:$C$5</c:f>
              <c:numCache>
                <c:formatCode>0.00%</c:formatCode>
                <c:ptCount val="4"/>
                <c:pt idx="0">
                  <c:v>0.58299999999999996</c:v>
                </c:pt>
                <c:pt idx="1">
                  <c:v>6.0999999999999999E-2</c:v>
                </c:pt>
                <c:pt idx="2">
                  <c:v>0.39500000000000002</c:v>
                </c:pt>
                <c:pt idx="3">
                  <c:v>2.9000000000000001E-2</c:v>
                </c:pt>
              </c:numCache>
            </c:numRef>
          </c:val>
          <c:extLst>
            <c:ext xmlns:c16="http://schemas.microsoft.com/office/drawing/2014/chart" uri="{C3380CC4-5D6E-409C-BE32-E72D297353CC}">
              <c16:uniqueId val="{00000001-8452-ED44-A262-3A6FBEB6B1E4}"/>
            </c:ext>
          </c:extLst>
        </c:ser>
        <c:ser>
          <c:idx val="2"/>
          <c:order val="2"/>
          <c:tx>
            <c:strRef>
              <c:f>Sheet1!$D$1</c:f>
              <c:strCache>
                <c:ptCount val="1"/>
                <c:pt idx="0">
                  <c:v>No Change</c:v>
                </c:pt>
              </c:strCache>
            </c:strRef>
          </c:tx>
          <c:spPr>
            <a:pattFill prst="dkDnDiag">
              <a:fgClr>
                <a:schemeClr val="accent2">
                  <a:lumMod val="60000"/>
                  <a:lumOff val="40000"/>
                </a:schemeClr>
              </a:fgClr>
              <a:bgClr>
                <a:schemeClr val="bg1"/>
              </a:bgClr>
            </a:patt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In-Store Shopping</c:v>
                </c:pt>
                <c:pt idx="1">
                  <c:v>Online Shopping</c:v>
                </c:pt>
                <c:pt idx="2">
                  <c:v>In-Store Grocery Shopping</c:v>
                </c:pt>
                <c:pt idx="3">
                  <c:v>Online Grocery Shopping</c:v>
                </c:pt>
              </c:strCache>
            </c:strRef>
          </c:cat>
          <c:val>
            <c:numRef>
              <c:f>Sheet1!$D$2:$D$5</c:f>
              <c:numCache>
                <c:formatCode>0.00%</c:formatCode>
                <c:ptCount val="4"/>
                <c:pt idx="0">
                  <c:v>0.36399999999999999</c:v>
                </c:pt>
                <c:pt idx="1">
                  <c:v>0.41499999999999998</c:v>
                </c:pt>
                <c:pt idx="2">
                  <c:v>0.50900000000000001</c:v>
                </c:pt>
                <c:pt idx="3">
                  <c:v>0.57599999999999996</c:v>
                </c:pt>
              </c:numCache>
            </c:numRef>
          </c:val>
          <c:extLst>
            <c:ext xmlns:c16="http://schemas.microsoft.com/office/drawing/2014/chart" uri="{C3380CC4-5D6E-409C-BE32-E72D297353CC}">
              <c16:uniqueId val="{00000002-8452-ED44-A262-3A6FBEB6B1E4}"/>
            </c:ext>
          </c:extLst>
        </c:ser>
        <c:dLbls>
          <c:showLegendKey val="0"/>
          <c:showVal val="0"/>
          <c:showCatName val="0"/>
          <c:showSerName val="0"/>
          <c:showPercent val="0"/>
          <c:showBubbleSize val="0"/>
        </c:dLbls>
        <c:gapWidth val="150"/>
        <c:overlap val="100"/>
        <c:axId val="1899510207"/>
        <c:axId val="1899557471"/>
      </c:barChart>
      <c:catAx>
        <c:axId val="189951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557471"/>
        <c:crosses val="autoZero"/>
        <c:auto val="1"/>
        <c:lblAlgn val="ctr"/>
        <c:lblOffset val="100"/>
        <c:noMultiLvlLbl val="0"/>
      </c:catAx>
      <c:valAx>
        <c:axId val="18995574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5102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Shopping</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Mean % Increase/Decrease</c:v>
                </c:pt>
              </c:strCache>
            </c:strRef>
          </c:tx>
          <c:spPr>
            <a:solidFill>
              <a:srgbClr val="FEF0CD"/>
            </a:solidFill>
            <a:ln>
              <a:noFill/>
            </a:ln>
            <a:effectLst/>
          </c:spPr>
          <c:invertIfNegative val="1"/>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In-Store Shopping</c:v>
                </c:pt>
                <c:pt idx="1">
                  <c:v>Online Shopping</c:v>
                </c:pt>
                <c:pt idx="2">
                  <c:v>In-Store Grocery Shopping</c:v>
                </c:pt>
                <c:pt idx="3">
                  <c:v>Online Grocery Shopping</c:v>
                </c:pt>
              </c:strCache>
            </c:strRef>
          </c:cat>
          <c:val>
            <c:numRef>
              <c:f>Sheet1!$B$2:$B$5</c:f>
              <c:numCache>
                <c:formatCode>0.00%</c:formatCode>
                <c:ptCount val="4"/>
                <c:pt idx="0">
                  <c:v>-0.61</c:v>
                </c:pt>
                <c:pt idx="1">
                  <c:v>0.43469999999999998</c:v>
                </c:pt>
                <c:pt idx="2">
                  <c:v>-0.42920000000000003</c:v>
                </c:pt>
                <c:pt idx="3">
                  <c:v>0.5393</c:v>
                </c:pt>
              </c:numCache>
            </c:numRef>
          </c:val>
          <c:extLst>
            <c:ext xmlns:c14="http://schemas.microsoft.com/office/drawing/2007/8/2/chart" uri="{6F2FDCE9-48DA-4B69-8628-5D25D57E5C99}">
              <c14:invertSolidFillFmt>
                <c14:spPr xmlns:c14="http://schemas.microsoft.com/office/drawing/2007/8/2/chart">
                  <a:solidFill>
                    <a:srgbClr val="FEF0CD"/>
                  </a:solidFill>
                  <a:ln>
                    <a:noFill/>
                  </a:ln>
                  <a:effectLst/>
                </c14:spPr>
              </c14:invertSolidFillFmt>
            </c:ext>
            <c:ext xmlns:c16="http://schemas.microsoft.com/office/drawing/2014/chart" uri="{C3380CC4-5D6E-409C-BE32-E72D297353CC}">
              <c16:uniqueId val="{00000000-3F4E-9D4C-9444-028D6BBB75A0}"/>
            </c:ext>
          </c:extLst>
        </c:ser>
        <c:ser>
          <c:idx val="1"/>
          <c:order val="1"/>
          <c:tx>
            <c:strRef>
              <c:f>Sheet1!$C$1</c:f>
              <c:strCache>
                <c:ptCount val="1"/>
                <c:pt idx="0">
                  <c:v>Total Mean Change</c:v>
                </c:pt>
              </c:strCache>
            </c:strRef>
          </c:tx>
          <c:spPr>
            <a:solidFill>
              <a:srgbClr val="FFC000"/>
            </a:solidFill>
            <a:ln>
              <a:noFill/>
            </a:ln>
            <a:effectLst/>
          </c:spPr>
          <c:invertIfNegative val="1"/>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In-Store Shopping</c:v>
                </c:pt>
                <c:pt idx="1">
                  <c:v>Online Shopping</c:v>
                </c:pt>
                <c:pt idx="2">
                  <c:v>In-Store Grocery Shopping</c:v>
                </c:pt>
                <c:pt idx="3">
                  <c:v>Online Grocery Shopping</c:v>
                </c:pt>
              </c:strCache>
            </c:strRef>
          </c:cat>
          <c:val>
            <c:numRef>
              <c:f>Sheet1!$C$2:$C$5</c:f>
              <c:numCache>
                <c:formatCode>0.00%</c:formatCode>
                <c:ptCount val="4"/>
                <c:pt idx="0">
                  <c:v>-0.38819999999999999</c:v>
                </c:pt>
                <c:pt idx="1">
                  <c:v>0.25440000000000002</c:v>
                </c:pt>
                <c:pt idx="2">
                  <c:v>-0.2107</c:v>
                </c:pt>
                <c:pt idx="3">
                  <c:v>0.2286</c:v>
                </c:pt>
              </c:numCache>
            </c:numRef>
          </c:val>
          <c:extLst>
            <c:ext xmlns:c14="http://schemas.microsoft.com/office/drawing/2007/8/2/chart" uri="{6F2FDCE9-48DA-4B69-8628-5D25D57E5C99}">
              <c14:invertSolidFillFmt>
                <c14:spPr xmlns:c14="http://schemas.microsoft.com/office/drawing/2007/8/2/chart">
                  <a:solidFill>
                    <a:srgbClr val="F8B506"/>
                  </a:solidFill>
                  <a:ln>
                    <a:noFill/>
                  </a:ln>
                  <a:effectLst/>
                </c14:spPr>
              </c14:invertSolidFillFmt>
            </c:ext>
            <c:ext xmlns:c16="http://schemas.microsoft.com/office/drawing/2014/chart" uri="{C3380CC4-5D6E-409C-BE32-E72D297353CC}">
              <c16:uniqueId val="{00000001-3F4E-9D4C-9444-028D6BBB75A0}"/>
            </c:ext>
          </c:extLst>
        </c:ser>
        <c:dLbls>
          <c:showLegendKey val="0"/>
          <c:showVal val="0"/>
          <c:showCatName val="0"/>
          <c:showSerName val="0"/>
          <c:showPercent val="0"/>
          <c:showBubbleSize val="0"/>
        </c:dLbls>
        <c:gapWidth val="219"/>
        <c:overlap val="-27"/>
        <c:axId val="1638882463"/>
        <c:axId val="1638342271"/>
      </c:barChart>
      <c:catAx>
        <c:axId val="163888246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638342271"/>
        <c:crosses val="autoZero"/>
        <c:auto val="1"/>
        <c:lblAlgn val="ctr"/>
        <c:lblOffset val="100"/>
        <c:noMultiLvlLbl val="0"/>
      </c:catAx>
      <c:valAx>
        <c:axId val="1638342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888246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Recreational</a:t>
            </a:r>
            <a:r>
              <a:rPr lang="en-US" baseline="0" dirty="0"/>
              <a:t> Activities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Increase</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Outdoor Recreational Activities</c:v>
                </c:pt>
                <c:pt idx="1">
                  <c:v>Indoor Recreational Activities</c:v>
                </c:pt>
              </c:strCache>
            </c:strRef>
          </c:cat>
          <c:val>
            <c:numRef>
              <c:f>Sheet1!$B$2:$B$3</c:f>
              <c:numCache>
                <c:formatCode>0.00%</c:formatCode>
                <c:ptCount val="2"/>
                <c:pt idx="0">
                  <c:v>0.16900000000000001</c:v>
                </c:pt>
                <c:pt idx="1">
                  <c:v>0.05</c:v>
                </c:pt>
              </c:numCache>
            </c:numRef>
          </c:val>
          <c:extLst>
            <c:ext xmlns:c16="http://schemas.microsoft.com/office/drawing/2014/chart" uri="{C3380CC4-5D6E-409C-BE32-E72D297353CC}">
              <c16:uniqueId val="{00000000-457C-064E-AE6C-705A03C302D1}"/>
            </c:ext>
          </c:extLst>
        </c:ser>
        <c:ser>
          <c:idx val="1"/>
          <c:order val="1"/>
          <c:tx>
            <c:strRef>
              <c:f>Sheet1!$C$1</c:f>
              <c:strCache>
                <c:ptCount val="1"/>
                <c:pt idx="0">
                  <c:v>Decrease </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Outdoor Recreational Activities</c:v>
                </c:pt>
                <c:pt idx="1">
                  <c:v>Indoor Recreational Activities</c:v>
                </c:pt>
              </c:strCache>
            </c:strRef>
          </c:cat>
          <c:val>
            <c:numRef>
              <c:f>Sheet1!$C$2:$C$3</c:f>
              <c:numCache>
                <c:formatCode>0.00%</c:formatCode>
                <c:ptCount val="2"/>
                <c:pt idx="0">
                  <c:v>0.245</c:v>
                </c:pt>
                <c:pt idx="1">
                  <c:v>0.34599999999999997</c:v>
                </c:pt>
              </c:numCache>
            </c:numRef>
          </c:val>
          <c:extLst>
            <c:ext xmlns:c16="http://schemas.microsoft.com/office/drawing/2014/chart" uri="{C3380CC4-5D6E-409C-BE32-E72D297353CC}">
              <c16:uniqueId val="{00000001-457C-064E-AE6C-705A03C302D1}"/>
            </c:ext>
          </c:extLst>
        </c:ser>
        <c:ser>
          <c:idx val="2"/>
          <c:order val="2"/>
          <c:tx>
            <c:strRef>
              <c:f>Sheet1!$D$1</c:f>
              <c:strCache>
                <c:ptCount val="1"/>
                <c:pt idx="0">
                  <c:v>No Change</c:v>
                </c:pt>
              </c:strCache>
            </c:strRef>
          </c:tx>
          <c:spPr>
            <a:pattFill prst="dkDnDiag">
              <a:fgClr>
                <a:schemeClr val="accent2">
                  <a:lumMod val="60000"/>
                  <a:lumOff val="40000"/>
                </a:schemeClr>
              </a:fgClr>
              <a:bgClr>
                <a:schemeClr val="bg1"/>
              </a:bgClr>
            </a:patt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Outdoor Recreational Activities</c:v>
                </c:pt>
                <c:pt idx="1">
                  <c:v>Indoor Recreational Activities</c:v>
                </c:pt>
              </c:strCache>
            </c:strRef>
          </c:cat>
          <c:val>
            <c:numRef>
              <c:f>Sheet1!$D$2:$D$3</c:f>
              <c:numCache>
                <c:formatCode>0.00%</c:formatCode>
                <c:ptCount val="2"/>
                <c:pt idx="0">
                  <c:v>0.58499999999999996</c:v>
                </c:pt>
                <c:pt idx="1">
                  <c:v>0.60399999999999998</c:v>
                </c:pt>
              </c:numCache>
            </c:numRef>
          </c:val>
          <c:extLst>
            <c:ext xmlns:c16="http://schemas.microsoft.com/office/drawing/2014/chart" uri="{C3380CC4-5D6E-409C-BE32-E72D297353CC}">
              <c16:uniqueId val="{00000002-457C-064E-AE6C-705A03C302D1}"/>
            </c:ext>
          </c:extLst>
        </c:ser>
        <c:dLbls>
          <c:showLegendKey val="0"/>
          <c:showVal val="0"/>
          <c:showCatName val="0"/>
          <c:showSerName val="0"/>
          <c:showPercent val="0"/>
          <c:showBubbleSize val="0"/>
        </c:dLbls>
        <c:gapWidth val="150"/>
        <c:overlap val="100"/>
        <c:axId val="1899510207"/>
        <c:axId val="1899557471"/>
      </c:barChart>
      <c:catAx>
        <c:axId val="189951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557471"/>
        <c:crosses val="autoZero"/>
        <c:auto val="1"/>
        <c:lblAlgn val="ctr"/>
        <c:lblOffset val="100"/>
        <c:noMultiLvlLbl val="0"/>
      </c:catAx>
      <c:valAx>
        <c:axId val="18995574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5102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Recreational</a:t>
            </a:r>
            <a:r>
              <a:rPr lang="en-US" baseline="0" dirty="0"/>
              <a:t> Activities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Mean % Increase/Decrease</c:v>
                </c:pt>
              </c:strCache>
            </c:strRef>
          </c:tx>
          <c:spPr>
            <a:solidFill>
              <a:srgbClr val="FEF0CD"/>
            </a:solidFill>
            <a:ln>
              <a:noFill/>
            </a:ln>
            <a:effectLst/>
          </c:spPr>
          <c:invertIfNegative val="1"/>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Outdoor Recreational Activities</c:v>
                </c:pt>
                <c:pt idx="1">
                  <c:v>Indoor Recreational Activities</c:v>
                </c:pt>
              </c:strCache>
            </c:strRef>
          </c:cat>
          <c:val>
            <c:numRef>
              <c:f>Sheet1!$B$2:$B$3</c:f>
              <c:numCache>
                <c:formatCode>0.00%</c:formatCode>
                <c:ptCount val="2"/>
                <c:pt idx="0" formatCode="0%">
                  <c:v>-0.18</c:v>
                </c:pt>
                <c:pt idx="1">
                  <c:v>-0.66359999999999997</c:v>
                </c:pt>
              </c:numCache>
            </c:numRef>
          </c:val>
          <c:extLst>
            <c:ext xmlns:c14="http://schemas.microsoft.com/office/drawing/2007/8/2/chart" uri="{6F2FDCE9-48DA-4B69-8628-5D25D57E5C99}">
              <c14:invertSolidFillFmt>
                <c14:spPr xmlns:c14="http://schemas.microsoft.com/office/drawing/2007/8/2/chart">
                  <a:solidFill>
                    <a:srgbClr val="FEF0CD"/>
                  </a:solidFill>
                  <a:ln>
                    <a:noFill/>
                  </a:ln>
                  <a:effectLst/>
                </c14:spPr>
              </c14:invertSolidFillFmt>
            </c:ext>
            <c:ext xmlns:c16="http://schemas.microsoft.com/office/drawing/2014/chart" uri="{C3380CC4-5D6E-409C-BE32-E72D297353CC}">
              <c16:uniqueId val="{00000000-0B12-694C-8DFA-EFBA51AB1ADB}"/>
            </c:ext>
          </c:extLst>
        </c:ser>
        <c:ser>
          <c:idx val="1"/>
          <c:order val="1"/>
          <c:tx>
            <c:strRef>
              <c:f>Sheet1!$C$1</c:f>
              <c:strCache>
                <c:ptCount val="1"/>
                <c:pt idx="0">
                  <c:v>Total Mean Change</c:v>
                </c:pt>
              </c:strCache>
            </c:strRef>
          </c:tx>
          <c:spPr>
            <a:solidFill>
              <a:srgbClr val="FFC000"/>
            </a:solidFill>
            <a:ln>
              <a:noFill/>
            </a:ln>
            <a:effectLst/>
          </c:spPr>
          <c:invertIfNegative val="1"/>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Outdoor Recreational Activities</c:v>
                </c:pt>
                <c:pt idx="1">
                  <c:v>Indoor Recreational Activities</c:v>
                </c:pt>
              </c:strCache>
            </c:strRef>
          </c:cat>
          <c:val>
            <c:numRef>
              <c:f>Sheet1!$C$2:$C$3</c:f>
              <c:numCache>
                <c:formatCode>0.00%</c:formatCode>
                <c:ptCount val="2"/>
                <c:pt idx="0">
                  <c:v>-7.4700000000000003E-2</c:v>
                </c:pt>
                <c:pt idx="1">
                  <c:v>-0.26279999999999998</c:v>
                </c:pt>
              </c:numCache>
            </c:numRef>
          </c:val>
          <c:extLst>
            <c:ext xmlns:c14="http://schemas.microsoft.com/office/drawing/2007/8/2/chart" uri="{6F2FDCE9-48DA-4B69-8628-5D25D57E5C99}">
              <c14:invertSolidFillFmt>
                <c14:spPr xmlns:c14="http://schemas.microsoft.com/office/drawing/2007/8/2/chart">
                  <a:solidFill>
                    <a:srgbClr val="F8B506"/>
                  </a:solidFill>
                  <a:ln>
                    <a:noFill/>
                  </a:ln>
                  <a:effectLst/>
                </c14:spPr>
              </c14:invertSolidFillFmt>
            </c:ext>
            <c:ext xmlns:c16="http://schemas.microsoft.com/office/drawing/2014/chart" uri="{C3380CC4-5D6E-409C-BE32-E72D297353CC}">
              <c16:uniqueId val="{00000001-0B12-694C-8DFA-EFBA51AB1ADB}"/>
            </c:ext>
          </c:extLst>
        </c:ser>
        <c:dLbls>
          <c:showLegendKey val="0"/>
          <c:showVal val="0"/>
          <c:showCatName val="0"/>
          <c:showSerName val="0"/>
          <c:showPercent val="0"/>
          <c:showBubbleSize val="0"/>
        </c:dLbls>
        <c:gapWidth val="219"/>
        <c:overlap val="-27"/>
        <c:axId val="1638882463"/>
        <c:axId val="1638342271"/>
      </c:barChart>
      <c:catAx>
        <c:axId val="163888246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638342271"/>
        <c:crosses val="autoZero"/>
        <c:auto val="1"/>
        <c:lblAlgn val="ctr"/>
        <c:lblOffset val="100"/>
        <c:noMultiLvlLbl val="0"/>
      </c:catAx>
      <c:valAx>
        <c:axId val="1638342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888246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Large</a:t>
            </a:r>
            <a:r>
              <a:rPr lang="en-US" baseline="0" dirty="0"/>
              <a:t> Events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Increase</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Entertainment Events</c:v>
                </c:pt>
                <c:pt idx="1">
                  <c:v>Political Events</c:v>
                </c:pt>
                <c:pt idx="2">
                  <c:v>Religious Events</c:v>
                </c:pt>
                <c:pt idx="3">
                  <c:v>Conferences</c:v>
                </c:pt>
              </c:strCache>
            </c:strRef>
          </c:cat>
          <c:val>
            <c:numRef>
              <c:f>Sheet1!$B$2:$B$5</c:f>
              <c:numCache>
                <c:formatCode>0.00%</c:formatCode>
                <c:ptCount val="4"/>
                <c:pt idx="0">
                  <c:v>6.0000000000000001E-3</c:v>
                </c:pt>
                <c:pt idx="1">
                  <c:v>8.0000000000000002E-3</c:v>
                </c:pt>
                <c:pt idx="2">
                  <c:v>8.0000000000000002E-3</c:v>
                </c:pt>
                <c:pt idx="3">
                  <c:v>5.0000000000000001E-3</c:v>
                </c:pt>
              </c:numCache>
            </c:numRef>
          </c:val>
          <c:extLst>
            <c:ext xmlns:c16="http://schemas.microsoft.com/office/drawing/2014/chart" uri="{C3380CC4-5D6E-409C-BE32-E72D297353CC}">
              <c16:uniqueId val="{00000000-EAAE-9640-94C9-9997BEC6306F}"/>
            </c:ext>
          </c:extLst>
        </c:ser>
        <c:ser>
          <c:idx val="1"/>
          <c:order val="1"/>
          <c:tx>
            <c:strRef>
              <c:f>Sheet1!$C$1</c:f>
              <c:strCache>
                <c:ptCount val="1"/>
                <c:pt idx="0">
                  <c:v>Decrease </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Entertainment Events</c:v>
                </c:pt>
                <c:pt idx="1">
                  <c:v>Political Events</c:v>
                </c:pt>
                <c:pt idx="2">
                  <c:v>Religious Events</c:v>
                </c:pt>
                <c:pt idx="3">
                  <c:v>Conferences</c:v>
                </c:pt>
              </c:strCache>
            </c:strRef>
          </c:cat>
          <c:val>
            <c:numRef>
              <c:f>Sheet1!$C$2:$C$5</c:f>
              <c:numCache>
                <c:formatCode>0.00%</c:formatCode>
                <c:ptCount val="4"/>
                <c:pt idx="0">
                  <c:v>0.61799999999999999</c:v>
                </c:pt>
                <c:pt idx="1">
                  <c:v>0.10199999999999999</c:v>
                </c:pt>
                <c:pt idx="2">
                  <c:v>0.24399999999999999</c:v>
                </c:pt>
                <c:pt idx="3">
                  <c:v>0.24199999999999999</c:v>
                </c:pt>
              </c:numCache>
            </c:numRef>
          </c:val>
          <c:extLst>
            <c:ext xmlns:c16="http://schemas.microsoft.com/office/drawing/2014/chart" uri="{C3380CC4-5D6E-409C-BE32-E72D297353CC}">
              <c16:uniqueId val="{00000001-EAAE-9640-94C9-9997BEC6306F}"/>
            </c:ext>
          </c:extLst>
        </c:ser>
        <c:ser>
          <c:idx val="2"/>
          <c:order val="2"/>
          <c:tx>
            <c:strRef>
              <c:f>Sheet1!$D$1</c:f>
              <c:strCache>
                <c:ptCount val="1"/>
                <c:pt idx="0">
                  <c:v>No Change</c:v>
                </c:pt>
              </c:strCache>
            </c:strRef>
          </c:tx>
          <c:spPr>
            <a:pattFill prst="dkDnDiag">
              <a:fgClr>
                <a:schemeClr val="accent2">
                  <a:lumMod val="60000"/>
                  <a:lumOff val="40000"/>
                </a:schemeClr>
              </a:fgClr>
              <a:bgClr>
                <a:schemeClr val="bg1"/>
              </a:bgClr>
            </a:patt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Entertainment Events</c:v>
                </c:pt>
                <c:pt idx="1">
                  <c:v>Political Events</c:v>
                </c:pt>
                <c:pt idx="2">
                  <c:v>Religious Events</c:v>
                </c:pt>
                <c:pt idx="3">
                  <c:v>Conferences</c:v>
                </c:pt>
              </c:strCache>
            </c:strRef>
          </c:cat>
          <c:val>
            <c:numRef>
              <c:f>Sheet1!$D$2:$D$5</c:f>
              <c:numCache>
                <c:formatCode>0.00%</c:formatCode>
                <c:ptCount val="4"/>
                <c:pt idx="0">
                  <c:v>0.376</c:v>
                </c:pt>
                <c:pt idx="1">
                  <c:v>0.89</c:v>
                </c:pt>
                <c:pt idx="2">
                  <c:v>0.748</c:v>
                </c:pt>
                <c:pt idx="3">
                  <c:v>0.754</c:v>
                </c:pt>
              </c:numCache>
            </c:numRef>
          </c:val>
          <c:extLst>
            <c:ext xmlns:c16="http://schemas.microsoft.com/office/drawing/2014/chart" uri="{C3380CC4-5D6E-409C-BE32-E72D297353CC}">
              <c16:uniqueId val="{00000002-EAAE-9640-94C9-9997BEC6306F}"/>
            </c:ext>
          </c:extLst>
        </c:ser>
        <c:dLbls>
          <c:showLegendKey val="0"/>
          <c:showVal val="0"/>
          <c:showCatName val="0"/>
          <c:showSerName val="0"/>
          <c:showPercent val="0"/>
          <c:showBubbleSize val="0"/>
        </c:dLbls>
        <c:gapWidth val="150"/>
        <c:overlap val="100"/>
        <c:axId val="1899510207"/>
        <c:axId val="1899557471"/>
      </c:barChart>
      <c:catAx>
        <c:axId val="189951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557471"/>
        <c:crosses val="autoZero"/>
        <c:auto val="1"/>
        <c:lblAlgn val="ctr"/>
        <c:lblOffset val="100"/>
        <c:noMultiLvlLbl val="0"/>
      </c:catAx>
      <c:valAx>
        <c:axId val="18995574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5102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Large</a:t>
            </a:r>
            <a:r>
              <a:rPr lang="en-US" baseline="0" dirty="0"/>
              <a:t> Events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Mean % Increase/Decrease</c:v>
                </c:pt>
              </c:strCache>
            </c:strRef>
          </c:tx>
          <c:spPr>
            <a:solidFill>
              <a:srgbClr val="FEF0CD"/>
            </a:solidFill>
            <a:ln>
              <a:noFill/>
            </a:ln>
            <a:effectLst/>
          </c:spPr>
          <c:invertIfNegative val="1"/>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Entertainment Events</c:v>
                </c:pt>
                <c:pt idx="1">
                  <c:v>Political Events</c:v>
                </c:pt>
                <c:pt idx="2">
                  <c:v>Religious Events</c:v>
                </c:pt>
                <c:pt idx="3">
                  <c:v>Conferences</c:v>
                </c:pt>
              </c:strCache>
            </c:strRef>
          </c:cat>
          <c:val>
            <c:numRef>
              <c:f>Sheet1!$B$2:$B$5</c:f>
              <c:numCache>
                <c:formatCode>0.00%</c:formatCode>
                <c:ptCount val="4"/>
                <c:pt idx="0" formatCode="0%">
                  <c:v>-0.88959999999999995</c:v>
                </c:pt>
                <c:pt idx="1">
                  <c:v>-0.74070000000000003</c:v>
                </c:pt>
                <c:pt idx="2">
                  <c:v>-0.79300000000000004</c:v>
                </c:pt>
                <c:pt idx="3">
                  <c:v>-0.84209999999999996</c:v>
                </c:pt>
              </c:numCache>
            </c:numRef>
          </c:val>
          <c:extLst>
            <c:ext xmlns:c14="http://schemas.microsoft.com/office/drawing/2007/8/2/chart" uri="{6F2FDCE9-48DA-4B69-8628-5D25D57E5C99}">
              <c14:invertSolidFillFmt>
                <c14:spPr xmlns:c14="http://schemas.microsoft.com/office/drawing/2007/8/2/chart">
                  <a:solidFill>
                    <a:srgbClr val="FEF0CD"/>
                  </a:solidFill>
                  <a:ln>
                    <a:noFill/>
                  </a:ln>
                  <a:effectLst/>
                </c14:spPr>
              </c14:invertSolidFillFmt>
            </c:ext>
            <c:ext xmlns:c16="http://schemas.microsoft.com/office/drawing/2014/chart" uri="{C3380CC4-5D6E-409C-BE32-E72D297353CC}">
              <c16:uniqueId val="{00000000-D2C0-4149-8878-2DA61E18CC47}"/>
            </c:ext>
          </c:extLst>
        </c:ser>
        <c:ser>
          <c:idx val="1"/>
          <c:order val="1"/>
          <c:tx>
            <c:strRef>
              <c:f>Sheet1!$C$1</c:f>
              <c:strCache>
                <c:ptCount val="1"/>
                <c:pt idx="0">
                  <c:v>Total Mean Change</c:v>
                </c:pt>
              </c:strCache>
            </c:strRef>
          </c:tx>
          <c:spPr>
            <a:solidFill>
              <a:srgbClr val="FFC000"/>
            </a:solidFill>
            <a:ln>
              <a:noFill/>
            </a:ln>
            <a:effectLst/>
          </c:spPr>
          <c:invertIfNegative val="1"/>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Entertainment Events</c:v>
                </c:pt>
                <c:pt idx="1">
                  <c:v>Political Events</c:v>
                </c:pt>
                <c:pt idx="2">
                  <c:v>Religious Events</c:v>
                </c:pt>
                <c:pt idx="3">
                  <c:v>Conferences</c:v>
                </c:pt>
              </c:strCache>
            </c:strRef>
          </c:cat>
          <c:val>
            <c:numRef>
              <c:f>Sheet1!$C$2:$C$5</c:f>
              <c:numCache>
                <c:formatCode>0.00%</c:formatCode>
                <c:ptCount val="4"/>
                <c:pt idx="0">
                  <c:v>-0.55530000000000002</c:v>
                </c:pt>
                <c:pt idx="1">
                  <c:v>-8.14E-2</c:v>
                </c:pt>
                <c:pt idx="2">
                  <c:v>-0.19939999999999999</c:v>
                </c:pt>
                <c:pt idx="3">
                  <c:v>-0.2074</c:v>
                </c:pt>
              </c:numCache>
            </c:numRef>
          </c:val>
          <c:extLst>
            <c:ext xmlns:c14="http://schemas.microsoft.com/office/drawing/2007/8/2/chart" uri="{6F2FDCE9-48DA-4B69-8628-5D25D57E5C99}">
              <c14:invertSolidFillFmt>
                <c14:spPr xmlns:c14="http://schemas.microsoft.com/office/drawing/2007/8/2/chart">
                  <a:solidFill>
                    <a:srgbClr val="F8B506"/>
                  </a:solidFill>
                  <a:ln>
                    <a:noFill/>
                  </a:ln>
                  <a:effectLst/>
                </c14:spPr>
              </c14:invertSolidFillFmt>
            </c:ext>
            <c:ext xmlns:c16="http://schemas.microsoft.com/office/drawing/2014/chart" uri="{C3380CC4-5D6E-409C-BE32-E72D297353CC}">
              <c16:uniqueId val="{00000001-D2C0-4149-8878-2DA61E18CC47}"/>
            </c:ext>
          </c:extLst>
        </c:ser>
        <c:dLbls>
          <c:showLegendKey val="0"/>
          <c:showVal val="0"/>
          <c:showCatName val="0"/>
          <c:showSerName val="0"/>
          <c:showPercent val="0"/>
          <c:showBubbleSize val="0"/>
        </c:dLbls>
        <c:gapWidth val="219"/>
        <c:overlap val="-27"/>
        <c:axId val="1638882463"/>
        <c:axId val="1638342271"/>
      </c:barChart>
      <c:catAx>
        <c:axId val="163888246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638342271"/>
        <c:crosses val="autoZero"/>
        <c:auto val="1"/>
        <c:lblAlgn val="ctr"/>
        <c:lblOffset val="100"/>
        <c:noMultiLvlLbl val="0"/>
      </c:catAx>
      <c:valAx>
        <c:axId val="1638342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888246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0" i="0" baseline="0" dirty="0">
                <a:effectLst/>
              </a:rPr>
              <a:t>Days worked FROM HOME each week</a:t>
            </a:r>
            <a:endParaRPr lang="en-US" sz="1800" dirty="0">
              <a:effectLst/>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058945979469291E-2"/>
          <c:y val="0.15450302803634108"/>
          <c:w val="0.87674225747734658"/>
          <c:h val="0.54774819560626931"/>
        </c:manualLayout>
      </c:layout>
      <c:barChart>
        <c:barDir val="col"/>
        <c:grouping val="clustered"/>
        <c:varyColors val="0"/>
        <c:ser>
          <c:idx val="0"/>
          <c:order val="0"/>
          <c:tx>
            <c:strRef>
              <c:f>Sheet1!$B$1</c:f>
              <c:strCache>
                <c:ptCount val="1"/>
                <c:pt idx="0">
                  <c:v>Before COVID</c:v>
                </c:pt>
              </c:strCache>
            </c:strRef>
          </c:tx>
          <c:spPr>
            <a:solidFill>
              <a:schemeClr val="accent4">
                <a:lumMod val="40000"/>
                <a:lumOff val="60000"/>
              </a:schemeClr>
            </a:solidFill>
            <a:ln>
              <a:noFill/>
            </a:ln>
            <a:effectLst/>
          </c:spPr>
          <c:invertIfNegative val="0"/>
          <c:cat>
            <c:strRef>
              <c:f>Sheet1!$A$2:$A$10</c:f>
              <c:strCache>
                <c:ptCount val="9"/>
                <c:pt idx="0">
                  <c:v>0</c:v>
                </c:pt>
                <c:pt idx="1">
                  <c:v>1</c:v>
                </c:pt>
                <c:pt idx="2">
                  <c:v>2</c:v>
                </c:pt>
                <c:pt idx="3">
                  <c:v>3</c:v>
                </c:pt>
                <c:pt idx="4">
                  <c:v>4</c:v>
                </c:pt>
                <c:pt idx="5">
                  <c:v>5</c:v>
                </c:pt>
                <c:pt idx="6">
                  <c:v>6</c:v>
                </c:pt>
                <c:pt idx="7">
                  <c:v>7</c:v>
                </c:pt>
                <c:pt idx="8">
                  <c:v>Unemployed</c:v>
                </c:pt>
              </c:strCache>
            </c:strRef>
          </c:cat>
          <c:val>
            <c:numRef>
              <c:f>Sheet1!$B$2:$B$10</c:f>
              <c:numCache>
                <c:formatCode>0.00%</c:formatCode>
                <c:ptCount val="9"/>
                <c:pt idx="0" formatCode="0%">
                  <c:v>0.40100000000000002</c:v>
                </c:pt>
                <c:pt idx="1">
                  <c:v>7.4999999999999997E-2</c:v>
                </c:pt>
                <c:pt idx="2">
                  <c:v>4.3999999999999997E-2</c:v>
                </c:pt>
                <c:pt idx="3">
                  <c:v>3.2000000000000001E-2</c:v>
                </c:pt>
                <c:pt idx="4">
                  <c:v>2.4E-2</c:v>
                </c:pt>
                <c:pt idx="5">
                  <c:v>8.7999999999999995E-2</c:v>
                </c:pt>
                <c:pt idx="6">
                  <c:v>0.02</c:v>
                </c:pt>
                <c:pt idx="7">
                  <c:v>6.6000000000000003E-2</c:v>
                </c:pt>
                <c:pt idx="8">
                  <c:v>0.252</c:v>
                </c:pt>
              </c:numCache>
            </c:numRef>
          </c:val>
          <c:extLst>
            <c:ext xmlns:c16="http://schemas.microsoft.com/office/drawing/2014/chart" uri="{C3380CC4-5D6E-409C-BE32-E72D297353CC}">
              <c16:uniqueId val="{00000000-9415-B64E-A7BD-AC0D2AB856AA}"/>
            </c:ext>
          </c:extLst>
        </c:ser>
        <c:ser>
          <c:idx val="1"/>
          <c:order val="1"/>
          <c:tx>
            <c:strRef>
              <c:f>Sheet1!$C$1</c:f>
              <c:strCache>
                <c:ptCount val="1"/>
                <c:pt idx="0">
                  <c:v>Currently</c:v>
                </c:pt>
              </c:strCache>
            </c:strRef>
          </c:tx>
          <c:spPr>
            <a:solidFill>
              <a:schemeClr val="accent2"/>
            </a:solidFill>
            <a:ln>
              <a:noFill/>
            </a:ln>
            <a:effectLst/>
          </c:spPr>
          <c:invertIfNegative val="0"/>
          <c:cat>
            <c:strRef>
              <c:f>Sheet1!$A$2:$A$10</c:f>
              <c:strCache>
                <c:ptCount val="9"/>
                <c:pt idx="0">
                  <c:v>0</c:v>
                </c:pt>
                <c:pt idx="1">
                  <c:v>1</c:v>
                </c:pt>
                <c:pt idx="2">
                  <c:v>2</c:v>
                </c:pt>
                <c:pt idx="3">
                  <c:v>3</c:v>
                </c:pt>
                <c:pt idx="4">
                  <c:v>4</c:v>
                </c:pt>
                <c:pt idx="5">
                  <c:v>5</c:v>
                </c:pt>
                <c:pt idx="6">
                  <c:v>6</c:v>
                </c:pt>
                <c:pt idx="7">
                  <c:v>7</c:v>
                </c:pt>
                <c:pt idx="8">
                  <c:v>Unemployed</c:v>
                </c:pt>
              </c:strCache>
            </c:strRef>
          </c:cat>
          <c:val>
            <c:numRef>
              <c:f>Sheet1!$C$2:$C$10</c:f>
              <c:numCache>
                <c:formatCode>0.00%</c:formatCode>
                <c:ptCount val="9"/>
                <c:pt idx="0">
                  <c:v>0.248</c:v>
                </c:pt>
                <c:pt idx="1">
                  <c:v>4.1000000000000002E-2</c:v>
                </c:pt>
                <c:pt idx="2">
                  <c:v>4.2999999999999997E-2</c:v>
                </c:pt>
                <c:pt idx="3">
                  <c:v>4.5999999999999999E-2</c:v>
                </c:pt>
                <c:pt idx="4">
                  <c:v>0.03</c:v>
                </c:pt>
                <c:pt idx="5">
                  <c:v>0.218</c:v>
                </c:pt>
                <c:pt idx="6">
                  <c:v>3.2000000000000001E-2</c:v>
                </c:pt>
                <c:pt idx="7">
                  <c:v>7.8E-2</c:v>
                </c:pt>
                <c:pt idx="8">
                  <c:v>0.26400000000000001</c:v>
                </c:pt>
              </c:numCache>
            </c:numRef>
          </c:val>
          <c:extLst>
            <c:ext xmlns:c16="http://schemas.microsoft.com/office/drawing/2014/chart" uri="{C3380CC4-5D6E-409C-BE32-E72D297353CC}">
              <c16:uniqueId val="{00000001-9415-B64E-A7BD-AC0D2AB856AA}"/>
            </c:ext>
          </c:extLst>
        </c:ser>
        <c:dLbls>
          <c:showLegendKey val="0"/>
          <c:showVal val="0"/>
          <c:showCatName val="0"/>
          <c:showSerName val="0"/>
          <c:showPercent val="0"/>
          <c:showBubbleSize val="0"/>
        </c:dLbls>
        <c:gapWidth val="219"/>
        <c:overlap val="-27"/>
        <c:axId val="1179021551"/>
        <c:axId val="1178938783"/>
      </c:barChart>
      <c:catAx>
        <c:axId val="117902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8938783"/>
        <c:crosses val="autoZero"/>
        <c:auto val="1"/>
        <c:lblAlgn val="ctr"/>
        <c:lblOffset val="100"/>
        <c:noMultiLvlLbl val="0"/>
      </c:catAx>
      <c:valAx>
        <c:axId val="11789387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90215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Days of in-person school attendance per week </a:t>
            </a:r>
          </a:p>
          <a:p>
            <a:pPr>
              <a:defRPr sz="1600"/>
            </a:pPr>
            <a:r>
              <a:rPr lang="en-US" sz="1600" baseline="0" dirty="0"/>
              <a:t>(N = 428 Before, N = 422 Currently) </a:t>
            </a:r>
            <a:endParaRPr lang="en-US" sz="1600" dirty="0"/>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Before COVID</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0</c:v>
                </c:pt>
                <c:pt idx="1">
                  <c:v>1</c:v>
                </c:pt>
                <c:pt idx="2">
                  <c:v>2</c:v>
                </c:pt>
                <c:pt idx="3">
                  <c:v>3</c:v>
                </c:pt>
                <c:pt idx="4">
                  <c:v>4</c:v>
                </c:pt>
                <c:pt idx="5">
                  <c:v>5</c:v>
                </c:pt>
              </c:numCache>
            </c:numRef>
          </c:cat>
          <c:val>
            <c:numRef>
              <c:f>Sheet1!$B$2:$B$7</c:f>
              <c:numCache>
                <c:formatCode>0.00%</c:formatCode>
                <c:ptCount val="6"/>
                <c:pt idx="0">
                  <c:v>0.17499999999999999</c:v>
                </c:pt>
                <c:pt idx="1">
                  <c:v>7.0000000000000001E-3</c:v>
                </c:pt>
                <c:pt idx="2">
                  <c:v>1.6E-2</c:v>
                </c:pt>
                <c:pt idx="3" formatCode="0%">
                  <c:v>0.03</c:v>
                </c:pt>
                <c:pt idx="4" formatCode="0%">
                  <c:v>0.04</c:v>
                </c:pt>
                <c:pt idx="5">
                  <c:v>0.73099999999999998</c:v>
                </c:pt>
              </c:numCache>
            </c:numRef>
          </c:val>
          <c:extLst>
            <c:ext xmlns:c16="http://schemas.microsoft.com/office/drawing/2014/chart" uri="{C3380CC4-5D6E-409C-BE32-E72D297353CC}">
              <c16:uniqueId val="{00000000-BCB7-754B-805E-1E5B508BE34B}"/>
            </c:ext>
          </c:extLst>
        </c:ser>
        <c:ser>
          <c:idx val="1"/>
          <c:order val="1"/>
          <c:tx>
            <c:strRef>
              <c:f>Sheet1!$C$1</c:f>
              <c:strCache>
                <c:ptCount val="1"/>
                <c:pt idx="0">
                  <c:v>Currently</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0</c:v>
                </c:pt>
                <c:pt idx="1">
                  <c:v>1</c:v>
                </c:pt>
                <c:pt idx="2">
                  <c:v>2</c:v>
                </c:pt>
                <c:pt idx="3">
                  <c:v>3</c:v>
                </c:pt>
                <c:pt idx="4">
                  <c:v>4</c:v>
                </c:pt>
                <c:pt idx="5">
                  <c:v>5</c:v>
                </c:pt>
              </c:numCache>
            </c:numRef>
          </c:cat>
          <c:val>
            <c:numRef>
              <c:f>Sheet1!$C$2:$C$7</c:f>
              <c:numCache>
                <c:formatCode>0.00%</c:formatCode>
                <c:ptCount val="6"/>
                <c:pt idx="0">
                  <c:v>0.52800000000000002</c:v>
                </c:pt>
                <c:pt idx="1">
                  <c:v>1.7000000000000001E-2</c:v>
                </c:pt>
                <c:pt idx="2">
                  <c:v>8.3000000000000004E-2</c:v>
                </c:pt>
                <c:pt idx="3">
                  <c:v>6.6000000000000003E-2</c:v>
                </c:pt>
                <c:pt idx="4">
                  <c:v>4.7E-2</c:v>
                </c:pt>
                <c:pt idx="5">
                  <c:v>0.25800000000000001</c:v>
                </c:pt>
              </c:numCache>
            </c:numRef>
          </c:val>
          <c:extLst>
            <c:ext xmlns:c16="http://schemas.microsoft.com/office/drawing/2014/chart" uri="{C3380CC4-5D6E-409C-BE32-E72D297353CC}">
              <c16:uniqueId val="{00000001-BCB7-754B-805E-1E5B508BE34B}"/>
            </c:ext>
          </c:extLst>
        </c:ser>
        <c:dLbls>
          <c:showLegendKey val="0"/>
          <c:showVal val="0"/>
          <c:showCatName val="0"/>
          <c:showSerName val="0"/>
          <c:showPercent val="0"/>
          <c:showBubbleSize val="0"/>
        </c:dLbls>
        <c:gapWidth val="219"/>
        <c:overlap val="-27"/>
        <c:axId val="1182583839"/>
        <c:axId val="1182441247"/>
      </c:barChart>
      <c:catAx>
        <c:axId val="118258383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Days</a:t>
                </a:r>
                <a:r>
                  <a:rPr lang="en-US" baseline="0" dirty="0"/>
                  <a:t> per week of in-person school attendance</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2441247"/>
        <c:crosses val="autoZero"/>
        <c:auto val="1"/>
        <c:lblAlgn val="ctr"/>
        <c:lblOffset val="100"/>
        <c:noMultiLvlLbl val="0"/>
      </c:catAx>
      <c:valAx>
        <c:axId val="11824412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258383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Transportation</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Increase</c:v>
                </c:pt>
              </c:strCache>
            </c:strRef>
          </c:tx>
          <c:spPr>
            <a:solidFill>
              <a:srgbClr val="92D050"/>
            </a:solidFill>
            <a:ln>
              <a:noFill/>
            </a:ln>
            <a:effectLst/>
          </c:spPr>
          <c:invertIfNegative val="0"/>
          <c:cat>
            <c:strRef>
              <c:f>Sheet1!$A$2:$A$6</c:f>
              <c:strCache>
                <c:ptCount val="5"/>
                <c:pt idx="0">
                  <c:v>Domestic Air Travel</c:v>
                </c:pt>
                <c:pt idx="1">
                  <c:v>International Air Travel</c:v>
                </c:pt>
                <c:pt idx="2">
                  <c:v>Public Transportation</c:v>
                </c:pt>
                <c:pt idx="3">
                  <c:v>Carpooling</c:v>
                </c:pt>
                <c:pt idx="4">
                  <c:v>Ride Share</c:v>
                </c:pt>
              </c:strCache>
            </c:strRef>
          </c:cat>
          <c:val>
            <c:numRef>
              <c:f>Sheet1!$B$2:$B$6</c:f>
              <c:numCache>
                <c:formatCode>0.00%</c:formatCode>
                <c:ptCount val="5"/>
                <c:pt idx="0">
                  <c:v>2.9000000000000001E-2</c:v>
                </c:pt>
                <c:pt idx="1">
                  <c:v>5.0000000000000001E-3</c:v>
                </c:pt>
                <c:pt idx="2">
                  <c:v>2.1999999999999999E-2</c:v>
                </c:pt>
                <c:pt idx="3">
                  <c:v>0.02</c:v>
                </c:pt>
                <c:pt idx="4">
                  <c:v>4.7E-2</c:v>
                </c:pt>
              </c:numCache>
            </c:numRef>
          </c:val>
          <c:extLst>
            <c:ext xmlns:c16="http://schemas.microsoft.com/office/drawing/2014/chart" uri="{C3380CC4-5D6E-409C-BE32-E72D297353CC}">
              <c16:uniqueId val="{00000000-F2EF-C942-B7BE-E01F36DE14CE}"/>
            </c:ext>
          </c:extLst>
        </c:ser>
        <c:ser>
          <c:idx val="1"/>
          <c:order val="1"/>
          <c:tx>
            <c:strRef>
              <c:f>Sheet1!$C$1</c:f>
              <c:strCache>
                <c:ptCount val="1"/>
                <c:pt idx="0">
                  <c:v>Decrease </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Domestic Air Travel</c:v>
                </c:pt>
                <c:pt idx="1">
                  <c:v>International Air Travel</c:v>
                </c:pt>
                <c:pt idx="2">
                  <c:v>Public Transportation</c:v>
                </c:pt>
                <c:pt idx="3">
                  <c:v>Carpooling</c:v>
                </c:pt>
                <c:pt idx="4">
                  <c:v>Ride Share</c:v>
                </c:pt>
              </c:strCache>
            </c:strRef>
          </c:cat>
          <c:val>
            <c:numRef>
              <c:f>Sheet1!$C$2:$C$6</c:f>
              <c:numCache>
                <c:formatCode>0.00%</c:formatCode>
                <c:ptCount val="5"/>
                <c:pt idx="0">
                  <c:v>0.495</c:v>
                </c:pt>
                <c:pt idx="1">
                  <c:v>0.29699999999999999</c:v>
                </c:pt>
                <c:pt idx="2">
                  <c:v>0.34100000000000003</c:v>
                </c:pt>
                <c:pt idx="3">
                  <c:v>0.114</c:v>
                </c:pt>
                <c:pt idx="4">
                  <c:v>0.29699999999999999</c:v>
                </c:pt>
              </c:numCache>
            </c:numRef>
          </c:val>
          <c:extLst>
            <c:ext xmlns:c16="http://schemas.microsoft.com/office/drawing/2014/chart" uri="{C3380CC4-5D6E-409C-BE32-E72D297353CC}">
              <c16:uniqueId val="{00000001-F2EF-C942-B7BE-E01F36DE14CE}"/>
            </c:ext>
          </c:extLst>
        </c:ser>
        <c:ser>
          <c:idx val="2"/>
          <c:order val="2"/>
          <c:tx>
            <c:strRef>
              <c:f>Sheet1!$D$1</c:f>
              <c:strCache>
                <c:ptCount val="1"/>
                <c:pt idx="0">
                  <c:v>No Change</c:v>
                </c:pt>
              </c:strCache>
            </c:strRef>
          </c:tx>
          <c:spPr>
            <a:pattFill prst="dkDnDiag">
              <a:fgClr>
                <a:schemeClr val="accent2">
                  <a:lumMod val="60000"/>
                  <a:lumOff val="40000"/>
                </a:schemeClr>
              </a:fgClr>
              <a:bgClr>
                <a:schemeClr val="bg1"/>
              </a:bgClr>
            </a:patt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Domestic Air Travel</c:v>
                </c:pt>
                <c:pt idx="1">
                  <c:v>International Air Travel</c:v>
                </c:pt>
                <c:pt idx="2">
                  <c:v>Public Transportation</c:v>
                </c:pt>
                <c:pt idx="3">
                  <c:v>Carpooling</c:v>
                </c:pt>
                <c:pt idx="4">
                  <c:v>Ride Share</c:v>
                </c:pt>
              </c:strCache>
            </c:strRef>
          </c:cat>
          <c:val>
            <c:numRef>
              <c:f>Sheet1!$D$2:$D$6</c:f>
              <c:numCache>
                <c:formatCode>0.00%</c:formatCode>
                <c:ptCount val="5"/>
                <c:pt idx="0">
                  <c:v>0.47599999999999998</c:v>
                </c:pt>
                <c:pt idx="1">
                  <c:v>0.69699999999999995</c:v>
                </c:pt>
                <c:pt idx="2">
                  <c:v>0.63700000000000001</c:v>
                </c:pt>
                <c:pt idx="3">
                  <c:v>0.86699999999999999</c:v>
                </c:pt>
                <c:pt idx="4">
                  <c:v>0.65700000000000003</c:v>
                </c:pt>
              </c:numCache>
            </c:numRef>
          </c:val>
          <c:extLst>
            <c:ext xmlns:c16="http://schemas.microsoft.com/office/drawing/2014/chart" uri="{C3380CC4-5D6E-409C-BE32-E72D297353CC}">
              <c16:uniqueId val="{00000002-F2EF-C942-B7BE-E01F36DE14CE}"/>
            </c:ext>
          </c:extLst>
        </c:ser>
        <c:dLbls>
          <c:showLegendKey val="0"/>
          <c:showVal val="0"/>
          <c:showCatName val="0"/>
          <c:showSerName val="0"/>
          <c:showPercent val="0"/>
          <c:showBubbleSize val="0"/>
        </c:dLbls>
        <c:gapWidth val="150"/>
        <c:overlap val="100"/>
        <c:axId val="1899510207"/>
        <c:axId val="1899557471"/>
      </c:barChart>
      <c:catAx>
        <c:axId val="189951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557471"/>
        <c:crosses val="autoZero"/>
        <c:auto val="1"/>
        <c:lblAlgn val="ctr"/>
        <c:lblOffset val="100"/>
        <c:noMultiLvlLbl val="0"/>
      </c:catAx>
      <c:valAx>
        <c:axId val="18995574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5102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Transportation</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Mean % Increase/Decrease</c:v>
                </c:pt>
              </c:strCache>
            </c:strRef>
          </c:tx>
          <c:spPr>
            <a:solidFill>
              <a:schemeClr val="accent4">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Domestic Air Travel</c:v>
                </c:pt>
                <c:pt idx="1">
                  <c:v>International Air Travel</c:v>
                </c:pt>
                <c:pt idx="2">
                  <c:v>Public Transportation</c:v>
                </c:pt>
                <c:pt idx="3">
                  <c:v>Carpooling</c:v>
                </c:pt>
                <c:pt idx="4">
                  <c:v>Ride Share</c:v>
                </c:pt>
              </c:strCache>
            </c:strRef>
          </c:cat>
          <c:val>
            <c:numRef>
              <c:f>Sheet1!$B$2:$B$6</c:f>
              <c:numCache>
                <c:formatCode>0.00%</c:formatCode>
                <c:ptCount val="5"/>
                <c:pt idx="0">
                  <c:v>-0.77980000000000005</c:v>
                </c:pt>
                <c:pt idx="1">
                  <c:v>-0.87370000000000003</c:v>
                </c:pt>
                <c:pt idx="2">
                  <c:v>-0.76770000000000005</c:v>
                </c:pt>
                <c:pt idx="3">
                  <c:v>-0.62370000000000003</c:v>
                </c:pt>
                <c:pt idx="4">
                  <c:v>-0.68179999999999996</c:v>
                </c:pt>
              </c:numCache>
            </c:numRef>
          </c:val>
          <c:extLst>
            <c:ext xmlns:c16="http://schemas.microsoft.com/office/drawing/2014/chart" uri="{C3380CC4-5D6E-409C-BE32-E72D297353CC}">
              <c16:uniqueId val="{00000000-4592-5B46-B157-47B8ADC93259}"/>
            </c:ext>
          </c:extLst>
        </c:ser>
        <c:ser>
          <c:idx val="1"/>
          <c:order val="1"/>
          <c:tx>
            <c:strRef>
              <c:f>Sheet1!$C$1</c:f>
              <c:strCache>
                <c:ptCount val="1"/>
                <c:pt idx="0">
                  <c:v>Total Mean Change</c:v>
                </c:pt>
              </c:strCache>
            </c:strRef>
          </c:tx>
          <c:spPr>
            <a:solidFill>
              <a:schemeClr val="accent4">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Domestic Air Travel</c:v>
                </c:pt>
                <c:pt idx="1">
                  <c:v>International Air Travel</c:v>
                </c:pt>
                <c:pt idx="2">
                  <c:v>Public Transportation</c:v>
                </c:pt>
                <c:pt idx="3">
                  <c:v>Carpooling</c:v>
                </c:pt>
                <c:pt idx="4">
                  <c:v>Ride Share</c:v>
                </c:pt>
              </c:strCache>
            </c:strRef>
          </c:cat>
          <c:val>
            <c:numRef>
              <c:f>Sheet1!$C$2:$C$6</c:f>
              <c:numCache>
                <c:formatCode>0.00%</c:formatCode>
                <c:ptCount val="5"/>
                <c:pt idx="0">
                  <c:v>-0.40870000000000001</c:v>
                </c:pt>
                <c:pt idx="1">
                  <c:v>-0.26450000000000001</c:v>
                </c:pt>
                <c:pt idx="2">
                  <c:v>-0.27860000000000001</c:v>
                </c:pt>
                <c:pt idx="3">
                  <c:v>-8.3099999999999993E-2</c:v>
                </c:pt>
                <c:pt idx="4">
                  <c:v>-0.2341</c:v>
                </c:pt>
              </c:numCache>
            </c:numRef>
          </c:val>
          <c:extLst>
            <c:ext xmlns:c16="http://schemas.microsoft.com/office/drawing/2014/chart" uri="{C3380CC4-5D6E-409C-BE32-E72D297353CC}">
              <c16:uniqueId val="{00000001-4592-5B46-B157-47B8ADC93259}"/>
            </c:ext>
          </c:extLst>
        </c:ser>
        <c:dLbls>
          <c:showLegendKey val="0"/>
          <c:showVal val="0"/>
          <c:showCatName val="0"/>
          <c:showSerName val="0"/>
          <c:showPercent val="0"/>
          <c:showBubbleSize val="0"/>
        </c:dLbls>
        <c:gapWidth val="219"/>
        <c:overlap val="-27"/>
        <c:axId val="1638882463"/>
        <c:axId val="1638342271"/>
      </c:barChart>
      <c:catAx>
        <c:axId val="163888246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638342271"/>
        <c:crosses val="autoZero"/>
        <c:auto val="1"/>
        <c:lblAlgn val="ctr"/>
        <c:lblOffset val="100"/>
        <c:noMultiLvlLbl val="0"/>
      </c:catAx>
      <c:valAx>
        <c:axId val="1638342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888246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Medical</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Yes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Avoided Routine Medical Check</c:v>
                </c:pt>
                <c:pt idx="1">
                  <c:v>Avoided Acute Medical Problems</c:v>
                </c:pt>
                <c:pt idx="2">
                  <c:v>Avoided Medical Procedure</c:v>
                </c:pt>
                <c:pt idx="3">
                  <c:v>Substituted Telemedicine </c:v>
                </c:pt>
                <c:pt idx="4">
                  <c:v>Avoided Personal Grooming</c:v>
                </c:pt>
              </c:strCache>
            </c:strRef>
          </c:cat>
          <c:val>
            <c:numRef>
              <c:f>Sheet1!$B$2:$B$6</c:f>
              <c:numCache>
                <c:formatCode>0.00%</c:formatCode>
                <c:ptCount val="5"/>
                <c:pt idx="0">
                  <c:v>0.441</c:v>
                </c:pt>
                <c:pt idx="1">
                  <c:v>0.17100000000000001</c:v>
                </c:pt>
                <c:pt idx="2">
                  <c:v>9.6000000000000002E-2</c:v>
                </c:pt>
                <c:pt idx="3">
                  <c:v>0.41299999999999998</c:v>
                </c:pt>
                <c:pt idx="4">
                  <c:v>0.42599999999999999</c:v>
                </c:pt>
              </c:numCache>
            </c:numRef>
          </c:val>
          <c:extLst>
            <c:ext xmlns:c16="http://schemas.microsoft.com/office/drawing/2014/chart" uri="{C3380CC4-5D6E-409C-BE32-E72D297353CC}">
              <c16:uniqueId val="{00000000-0BFD-6341-8635-37A4A84263B4}"/>
            </c:ext>
          </c:extLst>
        </c:ser>
        <c:ser>
          <c:idx val="1"/>
          <c:order val="1"/>
          <c:tx>
            <c:strRef>
              <c:f>Sheet1!$C$1</c:f>
              <c:strCache>
                <c:ptCount val="1"/>
                <c:pt idx="0">
                  <c:v>No</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Avoided Routine Medical Check</c:v>
                </c:pt>
                <c:pt idx="1">
                  <c:v>Avoided Acute Medical Problems</c:v>
                </c:pt>
                <c:pt idx="2">
                  <c:v>Avoided Medical Procedure</c:v>
                </c:pt>
                <c:pt idx="3">
                  <c:v>Substituted Telemedicine </c:v>
                </c:pt>
                <c:pt idx="4">
                  <c:v>Avoided Personal Grooming</c:v>
                </c:pt>
              </c:strCache>
            </c:strRef>
          </c:cat>
          <c:val>
            <c:numRef>
              <c:f>Sheet1!$C$2:$C$6</c:f>
              <c:numCache>
                <c:formatCode>0.00%</c:formatCode>
                <c:ptCount val="5"/>
                <c:pt idx="0">
                  <c:v>0.504</c:v>
                </c:pt>
                <c:pt idx="1">
                  <c:v>0.67200000000000004</c:v>
                </c:pt>
                <c:pt idx="2">
                  <c:v>0.60299999999999998</c:v>
                </c:pt>
                <c:pt idx="3">
                  <c:v>0.47399999999999998</c:v>
                </c:pt>
                <c:pt idx="4">
                  <c:v>0.35699999999999998</c:v>
                </c:pt>
              </c:numCache>
            </c:numRef>
          </c:val>
          <c:extLst>
            <c:ext xmlns:c16="http://schemas.microsoft.com/office/drawing/2014/chart" uri="{C3380CC4-5D6E-409C-BE32-E72D297353CC}">
              <c16:uniqueId val="{00000001-0BFD-6341-8635-37A4A84263B4}"/>
            </c:ext>
          </c:extLst>
        </c:ser>
        <c:ser>
          <c:idx val="2"/>
          <c:order val="2"/>
          <c:tx>
            <c:strRef>
              <c:f>Sheet1!$D$1</c:f>
              <c:strCache>
                <c:ptCount val="1"/>
                <c:pt idx="0">
                  <c:v>Does Not Apply</c:v>
                </c:pt>
              </c:strCache>
            </c:strRef>
          </c:tx>
          <c:spPr>
            <a:pattFill prst="dkDnDiag">
              <a:fgClr>
                <a:schemeClr val="accent2">
                  <a:lumMod val="60000"/>
                  <a:lumOff val="40000"/>
                </a:schemeClr>
              </a:fgClr>
              <a:bgClr>
                <a:schemeClr val="bg1"/>
              </a:bgClr>
            </a:patt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Avoided Routine Medical Check</c:v>
                </c:pt>
                <c:pt idx="1">
                  <c:v>Avoided Acute Medical Problems</c:v>
                </c:pt>
                <c:pt idx="2">
                  <c:v>Avoided Medical Procedure</c:v>
                </c:pt>
                <c:pt idx="3">
                  <c:v>Substituted Telemedicine </c:v>
                </c:pt>
                <c:pt idx="4">
                  <c:v>Avoided Personal Grooming</c:v>
                </c:pt>
              </c:strCache>
            </c:strRef>
          </c:cat>
          <c:val>
            <c:numRef>
              <c:f>Sheet1!$D$2:$D$6</c:f>
              <c:numCache>
                <c:formatCode>0.00%</c:formatCode>
                <c:ptCount val="5"/>
                <c:pt idx="0">
                  <c:v>5.5E-2</c:v>
                </c:pt>
                <c:pt idx="1">
                  <c:v>0.157</c:v>
                </c:pt>
                <c:pt idx="2">
                  <c:v>0.30099999999999999</c:v>
                </c:pt>
                <c:pt idx="3">
                  <c:v>0.113</c:v>
                </c:pt>
                <c:pt idx="4">
                  <c:v>0.217</c:v>
                </c:pt>
              </c:numCache>
            </c:numRef>
          </c:val>
          <c:extLst>
            <c:ext xmlns:c16="http://schemas.microsoft.com/office/drawing/2014/chart" uri="{C3380CC4-5D6E-409C-BE32-E72D297353CC}">
              <c16:uniqueId val="{00000002-0BFD-6341-8635-37A4A84263B4}"/>
            </c:ext>
          </c:extLst>
        </c:ser>
        <c:dLbls>
          <c:showLegendKey val="0"/>
          <c:showVal val="0"/>
          <c:showCatName val="0"/>
          <c:showSerName val="0"/>
          <c:showPercent val="0"/>
          <c:showBubbleSize val="0"/>
        </c:dLbls>
        <c:gapWidth val="150"/>
        <c:overlap val="100"/>
        <c:axId val="1899510207"/>
        <c:axId val="1899557471"/>
      </c:barChart>
      <c:catAx>
        <c:axId val="189951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557471"/>
        <c:crosses val="autoZero"/>
        <c:auto val="1"/>
        <c:lblAlgn val="ctr"/>
        <c:lblOffset val="100"/>
        <c:noMultiLvlLbl val="0"/>
      </c:catAx>
      <c:valAx>
        <c:axId val="18995574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5102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Medical</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Mean # avoided</c:v>
                </c:pt>
              </c:strCache>
            </c:strRef>
          </c:tx>
          <c:spPr>
            <a:solidFill>
              <a:schemeClr val="accent4">
                <a:lumMod val="20000"/>
                <a:lumOff val="80000"/>
              </a:scheme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Avoided Routine Medical Check</c:v>
                </c:pt>
                <c:pt idx="1">
                  <c:v>Avoided Acute Medical Problems</c:v>
                </c:pt>
                <c:pt idx="2">
                  <c:v>Avoided Medical Procedure</c:v>
                </c:pt>
                <c:pt idx="3">
                  <c:v>Substituted Telemedicine </c:v>
                </c:pt>
                <c:pt idx="4">
                  <c:v>Avoided Personal Grooming</c:v>
                </c:pt>
              </c:strCache>
            </c:strRef>
          </c:cat>
          <c:val>
            <c:numRef>
              <c:f>Sheet1!$B$2:$B$6</c:f>
              <c:numCache>
                <c:formatCode>General</c:formatCode>
                <c:ptCount val="5"/>
                <c:pt idx="0">
                  <c:v>2.37</c:v>
                </c:pt>
                <c:pt idx="1">
                  <c:v>2.1800000000000002</c:v>
                </c:pt>
                <c:pt idx="2">
                  <c:v>2.08</c:v>
                </c:pt>
                <c:pt idx="3">
                  <c:v>2.5499999999999998</c:v>
                </c:pt>
                <c:pt idx="4">
                  <c:v>2.6</c:v>
                </c:pt>
              </c:numCache>
            </c:numRef>
          </c:val>
          <c:extLst>
            <c:ext xmlns:c16="http://schemas.microsoft.com/office/drawing/2014/chart" uri="{C3380CC4-5D6E-409C-BE32-E72D297353CC}">
              <c16:uniqueId val="{00000000-9365-EE4E-AB6A-FD61BEDCD0BE}"/>
            </c:ext>
          </c:extLst>
        </c:ser>
        <c:ser>
          <c:idx val="1"/>
          <c:order val="1"/>
          <c:tx>
            <c:strRef>
              <c:f>Sheet1!$C$1</c:f>
              <c:strCache>
                <c:ptCount val="1"/>
                <c:pt idx="0">
                  <c:v>Total Mean Change</c:v>
                </c:pt>
              </c:strCache>
            </c:strRef>
          </c:tx>
          <c:spPr>
            <a:solidFill>
              <a:schemeClr val="accent4">
                <a:lumMod val="60000"/>
                <a:lumOff val="40000"/>
              </a:scheme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Avoided Routine Medical Check</c:v>
                </c:pt>
                <c:pt idx="1">
                  <c:v>Avoided Acute Medical Problems</c:v>
                </c:pt>
                <c:pt idx="2">
                  <c:v>Avoided Medical Procedure</c:v>
                </c:pt>
                <c:pt idx="3">
                  <c:v>Substituted Telemedicine </c:v>
                </c:pt>
                <c:pt idx="4">
                  <c:v>Avoided Personal Grooming</c:v>
                </c:pt>
              </c:strCache>
            </c:strRef>
          </c:cat>
          <c:val>
            <c:numRef>
              <c:f>Sheet1!$C$2:$C$6</c:f>
              <c:numCache>
                <c:formatCode>General</c:formatCode>
                <c:ptCount val="5"/>
                <c:pt idx="0">
                  <c:v>1.04</c:v>
                </c:pt>
                <c:pt idx="1">
                  <c:v>0.37</c:v>
                </c:pt>
                <c:pt idx="2">
                  <c:v>0.2</c:v>
                </c:pt>
                <c:pt idx="3">
                  <c:v>1.05</c:v>
                </c:pt>
                <c:pt idx="4">
                  <c:v>1.1100000000000001</c:v>
                </c:pt>
              </c:numCache>
            </c:numRef>
          </c:val>
          <c:extLst>
            <c:ext xmlns:c16="http://schemas.microsoft.com/office/drawing/2014/chart" uri="{C3380CC4-5D6E-409C-BE32-E72D297353CC}">
              <c16:uniqueId val="{00000001-9365-EE4E-AB6A-FD61BEDCD0BE}"/>
            </c:ext>
          </c:extLst>
        </c:ser>
        <c:dLbls>
          <c:showLegendKey val="0"/>
          <c:showVal val="0"/>
          <c:showCatName val="0"/>
          <c:showSerName val="0"/>
          <c:showPercent val="0"/>
          <c:showBubbleSize val="0"/>
        </c:dLbls>
        <c:gapWidth val="219"/>
        <c:overlap val="-27"/>
        <c:axId val="1638882463"/>
        <c:axId val="1638342271"/>
      </c:barChart>
      <c:catAx>
        <c:axId val="163888246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8342271"/>
        <c:crosses val="autoZero"/>
        <c:auto val="1"/>
        <c:lblAlgn val="ctr"/>
        <c:lblOffset val="100"/>
        <c:noMultiLvlLbl val="0"/>
      </c:catAx>
      <c:valAx>
        <c:axId val="1638342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888246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Dining</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Increase</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Outdoor Dining</c:v>
                </c:pt>
                <c:pt idx="1">
                  <c:v>Indoor Dining</c:v>
                </c:pt>
                <c:pt idx="2">
                  <c:v>To-Go/ Drive-Tru</c:v>
                </c:pt>
                <c:pt idx="3">
                  <c:v>Bars</c:v>
                </c:pt>
              </c:strCache>
            </c:strRef>
          </c:cat>
          <c:val>
            <c:numRef>
              <c:f>Sheet1!$B$2:$B$5</c:f>
              <c:numCache>
                <c:formatCode>0.00%</c:formatCode>
                <c:ptCount val="4"/>
                <c:pt idx="0">
                  <c:v>8.8999999999999996E-2</c:v>
                </c:pt>
                <c:pt idx="1">
                  <c:v>2.5999999999999999E-2</c:v>
                </c:pt>
                <c:pt idx="2">
                  <c:v>0.52600000000000002</c:v>
                </c:pt>
                <c:pt idx="3">
                  <c:v>8.9999999999999993E-3</c:v>
                </c:pt>
              </c:numCache>
            </c:numRef>
          </c:val>
          <c:extLst>
            <c:ext xmlns:c16="http://schemas.microsoft.com/office/drawing/2014/chart" uri="{C3380CC4-5D6E-409C-BE32-E72D297353CC}">
              <c16:uniqueId val="{00000000-17A3-F546-B1CA-6800744032B5}"/>
            </c:ext>
          </c:extLst>
        </c:ser>
        <c:ser>
          <c:idx val="1"/>
          <c:order val="1"/>
          <c:tx>
            <c:strRef>
              <c:f>Sheet1!$C$1</c:f>
              <c:strCache>
                <c:ptCount val="1"/>
                <c:pt idx="0">
                  <c:v>Decrease </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Outdoor Dining</c:v>
                </c:pt>
                <c:pt idx="1">
                  <c:v>Indoor Dining</c:v>
                </c:pt>
                <c:pt idx="2">
                  <c:v>To-Go/ Drive-Tru</c:v>
                </c:pt>
                <c:pt idx="3">
                  <c:v>Bars</c:v>
                </c:pt>
              </c:strCache>
            </c:strRef>
          </c:cat>
          <c:val>
            <c:numRef>
              <c:f>Sheet1!$C$2:$C$5</c:f>
              <c:numCache>
                <c:formatCode>0.00%</c:formatCode>
                <c:ptCount val="4"/>
                <c:pt idx="0">
                  <c:v>0.41299999999999998</c:v>
                </c:pt>
                <c:pt idx="1">
                  <c:v>0.78900000000000003</c:v>
                </c:pt>
                <c:pt idx="2">
                  <c:v>0.105</c:v>
                </c:pt>
                <c:pt idx="3">
                  <c:v>0.36099999999999999</c:v>
                </c:pt>
              </c:numCache>
            </c:numRef>
          </c:val>
          <c:extLst>
            <c:ext xmlns:c16="http://schemas.microsoft.com/office/drawing/2014/chart" uri="{C3380CC4-5D6E-409C-BE32-E72D297353CC}">
              <c16:uniqueId val="{00000001-17A3-F546-B1CA-6800744032B5}"/>
            </c:ext>
          </c:extLst>
        </c:ser>
        <c:ser>
          <c:idx val="2"/>
          <c:order val="2"/>
          <c:tx>
            <c:strRef>
              <c:f>Sheet1!$D$1</c:f>
              <c:strCache>
                <c:ptCount val="1"/>
                <c:pt idx="0">
                  <c:v>No Change</c:v>
                </c:pt>
              </c:strCache>
            </c:strRef>
          </c:tx>
          <c:spPr>
            <a:pattFill prst="dkDnDiag">
              <a:fgClr>
                <a:schemeClr val="accent2">
                  <a:lumMod val="60000"/>
                  <a:lumOff val="40000"/>
                </a:schemeClr>
              </a:fgClr>
              <a:bgClr>
                <a:schemeClr val="bg1"/>
              </a:bgClr>
            </a:patt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Outdoor Dining</c:v>
                </c:pt>
                <c:pt idx="1">
                  <c:v>Indoor Dining</c:v>
                </c:pt>
                <c:pt idx="2">
                  <c:v>To-Go/ Drive-Tru</c:v>
                </c:pt>
                <c:pt idx="3">
                  <c:v>Bars</c:v>
                </c:pt>
              </c:strCache>
            </c:strRef>
          </c:cat>
          <c:val>
            <c:numRef>
              <c:f>Sheet1!$D$2:$D$5</c:f>
              <c:numCache>
                <c:formatCode>0.00%</c:formatCode>
                <c:ptCount val="4"/>
                <c:pt idx="0">
                  <c:v>0.498</c:v>
                </c:pt>
                <c:pt idx="1">
                  <c:v>0.184</c:v>
                </c:pt>
                <c:pt idx="2">
                  <c:v>0.37</c:v>
                </c:pt>
                <c:pt idx="3">
                  <c:v>0.63</c:v>
                </c:pt>
              </c:numCache>
            </c:numRef>
          </c:val>
          <c:extLst>
            <c:ext xmlns:c16="http://schemas.microsoft.com/office/drawing/2014/chart" uri="{C3380CC4-5D6E-409C-BE32-E72D297353CC}">
              <c16:uniqueId val="{00000002-17A3-F546-B1CA-6800744032B5}"/>
            </c:ext>
          </c:extLst>
        </c:ser>
        <c:dLbls>
          <c:showLegendKey val="0"/>
          <c:showVal val="0"/>
          <c:showCatName val="0"/>
          <c:showSerName val="0"/>
          <c:showPercent val="0"/>
          <c:showBubbleSize val="0"/>
        </c:dLbls>
        <c:gapWidth val="150"/>
        <c:overlap val="100"/>
        <c:axId val="1899510207"/>
        <c:axId val="1899557471"/>
      </c:barChart>
      <c:catAx>
        <c:axId val="189951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557471"/>
        <c:crosses val="autoZero"/>
        <c:auto val="1"/>
        <c:lblAlgn val="ctr"/>
        <c:lblOffset val="100"/>
        <c:noMultiLvlLbl val="0"/>
      </c:catAx>
      <c:valAx>
        <c:axId val="18995574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95102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Dining</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Mean % Increase/Decrease</c:v>
                </c:pt>
              </c:strCache>
            </c:strRef>
          </c:tx>
          <c:spPr>
            <a:solidFill>
              <a:srgbClr val="FEF0CD"/>
            </a:solidFill>
            <a:ln>
              <a:noFill/>
            </a:ln>
            <a:effectLst/>
          </c:spPr>
          <c:invertIfNegative val="1"/>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Outdoor Dining</c:v>
                </c:pt>
                <c:pt idx="1">
                  <c:v>Indoor Dining</c:v>
                </c:pt>
                <c:pt idx="2">
                  <c:v>To-Go/ Drive-Tru</c:v>
                </c:pt>
                <c:pt idx="3">
                  <c:v>Bars</c:v>
                </c:pt>
              </c:strCache>
            </c:strRef>
          </c:cat>
          <c:val>
            <c:numRef>
              <c:f>Sheet1!$B$2:$B$5</c:f>
              <c:numCache>
                <c:formatCode>0.00%</c:formatCode>
                <c:ptCount val="4"/>
                <c:pt idx="0">
                  <c:v>-0.60409999999999997</c:v>
                </c:pt>
                <c:pt idx="1">
                  <c:v>-0.79969999999999997</c:v>
                </c:pt>
                <c:pt idx="2">
                  <c:v>0.37190000000000001</c:v>
                </c:pt>
                <c:pt idx="3">
                  <c:v>-0.83220000000000005</c:v>
                </c:pt>
              </c:numCache>
            </c:numRef>
          </c:val>
          <c:extLst>
            <c:ext xmlns:c14="http://schemas.microsoft.com/office/drawing/2007/8/2/chart" uri="{6F2FDCE9-48DA-4B69-8628-5D25D57E5C99}">
              <c14:invertSolidFillFmt>
                <c14:spPr xmlns:c14="http://schemas.microsoft.com/office/drawing/2007/8/2/chart">
                  <a:solidFill>
                    <a:srgbClr val="FEF0CD"/>
                  </a:solidFill>
                  <a:ln>
                    <a:noFill/>
                  </a:ln>
                  <a:effectLst/>
                </c14:spPr>
              </c14:invertSolidFillFmt>
            </c:ext>
            <c:ext xmlns:c16="http://schemas.microsoft.com/office/drawing/2014/chart" uri="{C3380CC4-5D6E-409C-BE32-E72D297353CC}">
              <c16:uniqueId val="{00000000-9862-AB4A-959C-4C0AC036C5AD}"/>
            </c:ext>
          </c:extLst>
        </c:ser>
        <c:ser>
          <c:idx val="1"/>
          <c:order val="1"/>
          <c:tx>
            <c:strRef>
              <c:f>Sheet1!$C$1</c:f>
              <c:strCache>
                <c:ptCount val="1"/>
                <c:pt idx="0">
                  <c:v>Total Mean Change</c:v>
                </c:pt>
              </c:strCache>
            </c:strRef>
          </c:tx>
          <c:spPr>
            <a:solidFill>
              <a:srgbClr val="FFC000"/>
            </a:solidFill>
            <a:ln>
              <a:noFill/>
            </a:ln>
            <a:effectLst/>
          </c:spPr>
          <c:invertIfNegative val="1"/>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Outdoor Dining</c:v>
                </c:pt>
                <c:pt idx="1">
                  <c:v>Indoor Dining</c:v>
                </c:pt>
                <c:pt idx="2">
                  <c:v>To-Go/ Drive-Tru</c:v>
                </c:pt>
                <c:pt idx="3">
                  <c:v>Bars</c:v>
                </c:pt>
              </c:strCache>
            </c:strRef>
          </c:cat>
          <c:val>
            <c:numRef>
              <c:f>Sheet1!$C$2:$C$5</c:f>
              <c:numCache>
                <c:formatCode>0.00%</c:formatCode>
                <c:ptCount val="4"/>
                <c:pt idx="0">
                  <c:v>-0.30299999999999999</c:v>
                </c:pt>
                <c:pt idx="1">
                  <c:v>-0.6522</c:v>
                </c:pt>
                <c:pt idx="2">
                  <c:v>0.2344</c:v>
                </c:pt>
                <c:pt idx="3">
                  <c:v>-0.30830000000000002</c:v>
                </c:pt>
              </c:numCache>
            </c:numRef>
          </c:val>
          <c:extLst>
            <c:ext xmlns:c14="http://schemas.microsoft.com/office/drawing/2007/8/2/chart" uri="{6F2FDCE9-48DA-4B69-8628-5D25D57E5C99}">
              <c14:invertSolidFillFmt>
                <c14:spPr xmlns:c14="http://schemas.microsoft.com/office/drawing/2007/8/2/chart">
                  <a:solidFill>
                    <a:srgbClr val="F8B506"/>
                  </a:solidFill>
                  <a:ln>
                    <a:noFill/>
                  </a:ln>
                  <a:effectLst/>
                </c14:spPr>
              </c14:invertSolidFillFmt>
            </c:ext>
            <c:ext xmlns:c16="http://schemas.microsoft.com/office/drawing/2014/chart" uri="{C3380CC4-5D6E-409C-BE32-E72D297353CC}">
              <c16:uniqueId val="{00000001-9862-AB4A-959C-4C0AC036C5AD}"/>
            </c:ext>
          </c:extLst>
        </c:ser>
        <c:dLbls>
          <c:showLegendKey val="0"/>
          <c:showVal val="0"/>
          <c:showCatName val="0"/>
          <c:showSerName val="0"/>
          <c:showPercent val="0"/>
          <c:showBubbleSize val="0"/>
        </c:dLbls>
        <c:gapWidth val="219"/>
        <c:overlap val="-27"/>
        <c:axId val="1638882463"/>
        <c:axId val="1638342271"/>
      </c:barChart>
      <c:catAx>
        <c:axId val="163888246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638342271"/>
        <c:crosses val="autoZero"/>
        <c:auto val="1"/>
        <c:lblAlgn val="ctr"/>
        <c:lblOffset val="100"/>
        <c:noMultiLvlLbl val="0"/>
      </c:catAx>
      <c:valAx>
        <c:axId val="1638342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888246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C81CA-CA25-774D-A2A7-BB30F3682A9E}" type="slidenum">
              <a:rPr lang="en-US" smtClean="0"/>
              <a:t>‹#›</a:t>
            </a:fld>
            <a:endParaRPr lang="en-US" dirty="0"/>
          </a:p>
        </p:txBody>
      </p:sp>
    </p:spTree>
    <p:extLst>
      <p:ext uri="{BB962C8B-B14F-4D97-AF65-F5344CB8AC3E}">
        <p14:creationId xmlns:p14="http://schemas.microsoft.com/office/powerpoint/2010/main" val="181661949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86A54-ED12-C04F-BA51-26DDD954C50D}" type="slidenum">
              <a:rPr lang="en-US" smtClean="0"/>
              <a:t>‹#›</a:t>
            </a:fld>
            <a:endParaRPr lang="en-US" dirty="0"/>
          </a:p>
        </p:txBody>
      </p:sp>
    </p:spTree>
    <p:extLst>
      <p:ext uri="{BB962C8B-B14F-4D97-AF65-F5344CB8AC3E}">
        <p14:creationId xmlns:p14="http://schemas.microsoft.com/office/powerpoint/2010/main" val="48261527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487926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1.png"/><Relationship Id="rId10" Type="http://schemas.openxmlformats.org/officeDocument/2006/relationships/image" Target="../media/image9.png"/><Relationship Id="rId19"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 Id="rId22"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87549" y="0"/>
            <a:ext cx="5476672" cy="6864773"/>
          </a:xfrm>
          <a:prstGeom prst="rect">
            <a:avLst/>
          </a:prstGeom>
        </p:spPr>
      </p:pic>
      <p:cxnSp>
        <p:nvCxnSpPr>
          <p:cNvPr id="16" name="Straight Connector 15"/>
          <p:cNvCxnSpPr/>
          <p:nvPr userDrawn="1"/>
        </p:nvCxnSpPr>
        <p:spPr>
          <a:xfrm flipV="1">
            <a:off x="3570051" y="1632464"/>
            <a:ext cx="8620878" cy="31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88620" y="5473818"/>
            <a:ext cx="12279549" cy="1530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695" y="5772692"/>
            <a:ext cx="585012" cy="273370"/>
          </a:xfrm>
          <a:prstGeom prst="rect">
            <a:avLst/>
          </a:prstGeom>
        </p:spPr>
      </p:pic>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6762" y="5554237"/>
            <a:ext cx="739785" cy="566989"/>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65255" y="5769234"/>
            <a:ext cx="1437817" cy="181081"/>
          </a:xfrm>
          <a:prstGeom prst="rect">
            <a:avLst/>
          </a:prstGeom>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69371" y="5808123"/>
            <a:ext cx="562540" cy="190450"/>
          </a:xfrm>
          <a:prstGeom prst="rect">
            <a:avLst/>
          </a:prstGeom>
        </p:spPr>
      </p:pic>
      <p:pic>
        <p:nvPicPr>
          <p:cNvPr id="29" name="Picture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00231" y="5642406"/>
            <a:ext cx="508145" cy="640080"/>
          </a:xfrm>
          <a:prstGeom prst="rect">
            <a:avLst/>
          </a:prstGeom>
        </p:spPr>
      </p:pic>
      <p:pic>
        <p:nvPicPr>
          <p:cNvPr id="30" name="Picture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642406"/>
            <a:ext cx="929223" cy="545833"/>
          </a:xfrm>
          <a:prstGeom prst="rect">
            <a:avLst/>
          </a:prstGeom>
        </p:spPr>
      </p:pic>
      <p:sp>
        <p:nvSpPr>
          <p:cNvPr id="19" name="Title 1"/>
          <p:cNvSpPr>
            <a:spLocks noGrp="1"/>
          </p:cNvSpPr>
          <p:nvPr>
            <p:ph type="title" hasCustomPrompt="1"/>
          </p:nvPr>
        </p:nvSpPr>
        <p:spPr>
          <a:xfrm>
            <a:off x="3570052" y="2077282"/>
            <a:ext cx="7957225" cy="955168"/>
          </a:xfrm>
        </p:spPr>
        <p:txBody>
          <a:bodyPr vert="horz" lIns="91440" tIns="45720" rIns="91440" bIns="45720" rtlCol="0" anchor="t">
            <a:normAutofit/>
          </a:bodyPr>
          <a:lstStyle>
            <a:lvl1pPr>
              <a:defRPr lang="en-US" sz="6000" b="1" baseline="0">
                <a:solidFill>
                  <a:schemeClr val="tx1"/>
                </a:solidFill>
                <a:latin typeface="+mn-lt"/>
              </a:defRPr>
            </a:lvl1pPr>
          </a:lstStyle>
          <a:p>
            <a:pPr lvl="0"/>
            <a:r>
              <a:rPr lang="en-US" dirty="0"/>
              <a:t>Biennial Review</a:t>
            </a:r>
            <a:br>
              <a:rPr lang="en-US" dirty="0"/>
            </a:br>
            <a:endParaRPr lang="en-US" dirty="0"/>
          </a:p>
        </p:txBody>
      </p:sp>
      <p:sp>
        <p:nvSpPr>
          <p:cNvPr id="32" name="Text Placeholder 2"/>
          <p:cNvSpPr>
            <a:spLocks noGrp="1"/>
          </p:cNvSpPr>
          <p:nvPr>
            <p:ph type="body" idx="1" hasCustomPrompt="1"/>
          </p:nvPr>
        </p:nvSpPr>
        <p:spPr>
          <a:xfrm>
            <a:off x="3570052" y="3286549"/>
            <a:ext cx="8028038" cy="1500187"/>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sz="3200" b="0" kern="1200" baseline="0">
                <a:solidFill>
                  <a:schemeClr val="accent1"/>
                </a:solidFill>
                <a:latin typeface="+mn-lt"/>
                <a:ea typeface="+mj-ea"/>
                <a:cs typeface="+mj-cs"/>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November 14-15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ASU – Washington DC </a:t>
            </a:r>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34134" y="386703"/>
            <a:ext cx="4476439" cy="1067216"/>
          </a:xfrm>
          <a:prstGeom prst="rect">
            <a:avLst/>
          </a:prstGeom>
        </p:spPr>
      </p:pic>
      <p:pic>
        <p:nvPicPr>
          <p:cNvPr id="3" name="Picture 2"/>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10222831" y="5733550"/>
            <a:ext cx="1250011" cy="216765"/>
          </a:xfrm>
          <a:prstGeom prst="rect">
            <a:avLst/>
          </a:prstGeom>
        </p:spPr>
      </p:pic>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2447" y="6394357"/>
            <a:ext cx="957637" cy="354538"/>
          </a:xfrm>
          <a:prstGeom prst="rect">
            <a:avLst/>
          </a:prstGeom>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739622" y="5676692"/>
            <a:ext cx="401313" cy="547245"/>
          </a:xfrm>
          <a:prstGeom prst="rect">
            <a:avLst/>
          </a:prstGeom>
        </p:spPr>
      </p:pic>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5813" y="6408872"/>
            <a:ext cx="681229" cy="199708"/>
          </a:xfrm>
          <a:prstGeom prst="rect">
            <a:avLst/>
          </a:prstGeom>
        </p:spPr>
      </p:pic>
      <p:pic>
        <p:nvPicPr>
          <p:cNvPr id="5" name="Picture 4"/>
          <p:cNvPicPr>
            <a:picLocks noChangeAspect="1"/>
          </p:cNvPicPr>
          <p:nvPr userDrawn="1"/>
        </p:nvPicPr>
        <p:blipFill>
          <a:blip r:embed="rId14">
            <a:biLevel thresh="25000"/>
            <a:extLst>
              <a:ext uri="{28A0092B-C50C-407E-A947-70E740481C1C}">
                <a14:useLocalDpi xmlns:a14="http://schemas.microsoft.com/office/drawing/2010/main" val="0"/>
              </a:ext>
            </a:extLst>
          </a:blip>
          <a:stretch>
            <a:fillRect/>
          </a:stretch>
        </p:blipFill>
        <p:spPr>
          <a:xfrm>
            <a:off x="231065" y="6398890"/>
            <a:ext cx="966119" cy="294421"/>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34134" y="6386175"/>
            <a:ext cx="721591" cy="362720"/>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400084" y="5712391"/>
            <a:ext cx="2111282" cy="335510"/>
          </a:xfrm>
          <a:prstGeom prst="rect">
            <a:avLst/>
          </a:prstGeom>
        </p:spPr>
      </p:pic>
      <p:pic>
        <p:nvPicPr>
          <p:cNvPr id="31" name="Picture 3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431521" y="6238928"/>
            <a:ext cx="675878" cy="481094"/>
          </a:xfrm>
          <a:prstGeom prst="rect">
            <a:avLst/>
          </a:prstGeom>
        </p:spPr>
      </p:pic>
      <p:pic>
        <p:nvPicPr>
          <p:cNvPr id="38" name="Picture 37"/>
          <p:cNvPicPr>
            <a:picLocks noChangeAspect="1"/>
          </p:cNvPicPr>
          <p:nvPr userDrawn="1"/>
        </p:nvPicPr>
        <p:blipFill>
          <a:blip r:embed="rId18">
            <a:biLevel thresh="50000"/>
            <a:extLst>
              <a:ext uri="{BEBA8EAE-BF5A-486C-A8C5-ECC9F3942E4B}">
                <a14:imgProps xmlns:a14="http://schemas.microsoft.com/office/drawing/2010/main">
                  <a14:imgLayer r:embed="rId19">
                    <a14:imgEffect>
                      <a14:colorTemperature colorTemp="11199"/>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621052" y="5803715"/>
            <a:ext cx="1513998" cy="1513998"/>
          </a:xfrm>
          <a:prstGeom prst="rect">
            <a:avLst/>
          </a:prstGeom>
        </p:spPr>
      </p:pic>
      <p:pic>
        <p:nvPicPr>
          <p:cNvPr id="39" name="Picture 3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38144" y="6386175"/>
            <a:ext cx="1018618" cy="258081"/>
          </a:xfrm>
          <a:prstGeom prst="rect">
            <a:avLst/>
          </a:prstGeom>
        </p:spPr>
      </p:pic>
      <p:pic>
        <p:nvPicPr>
          <p:cNvPr id="44" name="Picture 43"/>
          <p:cNvPicPr>
            <a:picLocks noChangeAspect="1"/>
          </p:cNvPicPr>
          <p:nvPr userDrawn="1"/>
        </p:nvPicPr>
        <p:blipFill>
          <a:blip r:embed="rId21">
            <a:duotone>
              <a:schemeClr val="bg2">
                <a:shade val="45000"/>
                <a:satMod val="135000"/>
              </a:schemeClr>
              <a:prstClr val="white"/>
            </a:duotone>
          </a:blip>
          <a:stretch>
            <a:fillRect/>
          </a:stretch>
        </p:blipFill>
        <p:spPr>
          <a:xfrm>
            <a:off x="8874160" y="6481291"/>
            <a:ext cx="1187834" cy="325930"/>
          </a:xfrm>
          <a:prstGeom prst="rect">
            <a:avLst/>
          </a:prstGeom>
        </p:spPr>
      </p:pic>
      <p:pic>
        <p:nvPicPr>
          <p:cNvPr id="45" name="Picture 44"/>
          <p:cNvPicPr>
            <a:picLocks noChangeAspect="1"/>
          </p:cNvPicPr>
          <p:nvPr userDrawn="1"/>
        </p:nvPicPr>
        <p:blipFill>
          <a:blip r:embed="rId22">
            <a:duotone>
              <a:schemeClr val="bg2">
                <a:shade val="45000"/>
                <a:satMod val="135000"/>
              </a:schemeClr>
              <a:prstClr val="white"/>
            </a:duotone>
          </a:blip>
          <a:stretch>
            <a:fillRect/>
          </a:stretch>
        </p:blipFill>
        <p:spPr>
          <a:xfrm>
            <a:off x="7736981" y="6408872"/>
            <a:ext cx="862360" cy="373359"/>
          </a:xfrm>
          <a:prstGeom prst="rect">
            <a:avLst/>
          </a:prstGeom>
        </p:spPr>
      </p:pic>
      <p:pic>
        <p:nvPicPr>
          <p:cNvPr id="6" name="Picture 5"/>
          <p:cNvPicPr>
            <a:picLocks noChangeAspect="1"/>
          </p:cNvPicPr>
          <p:nvPr userDrawn="1"/>
        </p:nvPicPr>
        <p:blipFill>
          <a:blip r:embed="rId2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95284" y="5712391"/>
            <a:ext cx="1427547" cy="475848"/>
          </a:xfrm>
          <a:prstGeom prst="rect">
            <a:avLst/>
          </a:prstGeom>
        </p:spPr>
      </p:pic>
    </p:spTree>
    <p:extLst>
      <p:ext uri="{BB962C8B-B14F-4D97-AF65-F5344CB8AC3E}">
        <p14:creationId xmlns:p14="http://schemas.microsoft.com/office/powerpoint/2010/main" val="1719793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A2C59-C23D-4005-8A9B-C3ED85191872}" type="datetimeFigureOut">
              <a:rPr lang="en-US" smtClean="0"/>
              <a:t>5/26/2021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411901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A2C59-C23D-4005-8A9B-C3ED85191872}"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22326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A2C59-C23D-4005-8A9B-C3ED85191872}"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392478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A2C59-C23D-4005-8A9B-C3ED85191872}"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745919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A2C59-C23D-4005-8A9B-C3ED85191872}"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772280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26849"/>
            <a:ext cx="5322269" cy="6864691"/>
          </a:xfrm>
          <a:prstGeom prst="rect">
            <a:avLst/>
          </a:prstGeom>
        </p:spPr>
      </p:pic>
      <p:sp>
        <p:nvSpPr>
          <p:cNvPr id="14" name="Title 1"/>
          <p:cNvSpPr>
            <a:spLocks noGrp="1"/>
          </p:cNvSpPr>
          <p:nvPr>
            <p:ph type="title"/>
          </p:nvPr>
        </p:nvSpPr>
        <p:spPr>
          <a:xfrm>
            <a:off x="4357991" y="2030628"/>
            <a:ext cx="6838472" cy="1966587"/>
          </a:xfrm>
        </p:spPr>
        <p:txBody>
          <a:bodyPr anchor="t">
            <a:normAutofit/>
          </a:bodyPr>
          <a:lstStyle>
            <a:lvl1pPr algn="l" defTabSz="914400" rtl="0" eaLnBrk="1" latinLnBrk="0" hangingPunct="1">
              <a:lnSpc>
                <a:spcPct val="90000"/>
              </a:lnSpc>
              <a:spcBef>
                <a:spcPct val="0"/>
              </a:spcBef>
              <a:buNone/>
              <a:defRPr lang="en-US" sz="3200" b="1" kern="1200" baseline="0">
                <a:solidFill>
                  <a:schemeClr val="bg2">
                    <a:lumMod val="10000"/>
                  </a:schemeClr>
                </a:solidFill>
                <a:latin typeface="Arial" panose="020B0604020202020204" pitchFamily="34" charset="0"/>
                <a:ea typeface="+mj-ea"/>
                <a:cs typeface="Arial" panose="020B0604020202020204" pitchFamily="34" charset="0"/>
              </a:defRPr>
            </a:lvl1pPr>
          </a:lstStyle>
          <a:p>
            <a:endParaRPr lang="en-US" dirty="0"/>
          </a:p>
        </p:txBody>
      </p:sp>
      <p:cxnSp>
        <p:nvCxnSpPr>
          <p:cNvPr id="16" name="Straight Connector 15"/>
          <p:cNvCxnSpPr/>
          <p:nvPr userDrawn="1"/>
        </p:nvCxnSpPr>
        <p:spPr>
          <a:xfrm flipV="1">
            <a:off x="3871915" y="1352546"/>
            <a:ext cx="8319014" cy="31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9839" y="6362704"/>
            <a:ext cx="554937" cy="259316"/>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6157" y="6197762"/>
            <a:ext cx="739785" cy="566989"/>
          </a:xfrm>
          <a:prstGeom prst="rect">
            <a:avLst/>
          </a:prstGeom>
        </p:spPr>
      </p:pic>
      <p:pic>
        <p:nvPicPr>
          <p:cNvPr id="43" name="Picture 4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64902" y="6197762"/>
            <a:ext cx="508145" cy="640080"/>
          </a:xfrm>
          <a:prstGeom prst="rect">
            <a:avLst/>
          </a:prstGeom>
        </p:spPr>
      </p:pic>
      <p:pic>
        <p:nvPicPr>
          <p:cNvPr id="3" name="Picture 2"/>
          <p:cNvPicPr>
            <a:picLocks noChangeAspect="1"/>
          </p:cNvPicPr>
          <p:nvPr userDrawn="1"/>
        </p:nvPicPr>
        <p:blipFill>
          <a:blip r:embed="rId6"/>
          <a:stretch>
            <a:fillRect/>
          </a:stretch>
        </p:blipFill>
        <p:spPr>
          <a:xfrm>
            <a:off x="0" y="-26849"/>
            <a:ext cx="3871915" cy="6864691"/>
          </a:xfrm>
          <a:prstGeom prst="rect">
            <a:avLst/>
          </a:prstGeom>
        </p:spPr>
      </p:pic>
      <p:pic>
        <p:nvPicPr>
          <p:cNvPr id="7" name="Picture 6"/>
          <p:cNvPicPr>
            <a:picLocks noChangeAspect="1"/>
          </p:cNvPicPr>
          <p:nvPr userDrawn="1"/>
        </p:nvPicPr>
        <p:blipFill>
          <a:blip r:embed="rId7"/>
          <a:stretch>
            <a:fillRect/>
          </a:stretch>
        </p:blipFill>
        <p:spPr>
          <a:xfrm>
            <a:off x="6848071" y="120122"/>
            <a:ext cx="4474852" cy="1072989"/>
          </a:xfrm>
          <a:prstGeom prst="rect">
            <a:avLst/>
          </a:prstGeom>
        </p:spPr>
      </p:pic>
      <p:sp>
        <p:nvSpPr>
          <p:cNvPr id="21" name="Rectangle 20"/>
          <p:cNvSpPr/>
          <p:nvPr userDrawn="1"/>
        </p:nvSpPr>
        <p:spPr>
          <a:xfrm>
            <a:off x="-1071" y="6176963"/>
            <a:ext cx="12192000"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p:nvPr>
        </p:nvSpPr>
        <p:spPr>
          <a:xfrm>
            <a:off x="4357991" y="4668838"/>
            <a:ext cx="6838471" cy="914400"/>
          </a:xfrm>
        </p:spPr>
        <p:txBody>
          <a:bodyPr/>
          <a:lstStyle>
            <a:lvl5pPr marL="0" indent="0" algn="l">
              <a:buNone/>
              <a:defRPr baseline="0">
                <a:latin typeface="Arial" panose="020B0604020202020204" pitchFamily="34" charset="0"/>
                <a:cs typeface="Arial" panose="020B0604020202020204" pitchFamily="34" charset="0"/>
              </a:defRPr>
            </a:lvl5pPr>
          </a:lstStyle>
          <a:p>
            <a:pPr lvl="4"/>
            <a:endParaRPr lang="en-US" dirty="0"/>
          </a:p>
        </p:txBody>
      </p:sp>
      <p:sp>
        <p:nvSpPr>
          <p:cNvPr id="25" name="Content Placeholder 24"/>
          <p:cNvSpPr>
            <a:spLocks noGrp="1"/>
          </p:cNvSpPr>
          <p:nvPr>
            <p:ph sz="quarter" idx="11" hasCustomPrompt="1"/>
          </p:nvPr>
        </p:nvSpPr>
        <p:spPr>
          <a:xfrm>
            <a:off x="4357991" y="4189616"/>
            <a:ext cx="6965950" cy="314325"/>
          </a:xfrm>
        </p:spPr>
        <p:txBody>
          <a:bodyPr>
            <a:normAutofit/>
          </a:bodyPr>
          <a:lstStyle>
            <a:lvl1pPr marL="0" indent="0">
              <a:buNone/>
              <a:defRPr sz="1600" baseline="0">
                <a:latin typeface="Arial" panose="020B0604020202020204" pitchFamily="34" charset="0"/>
                <a:cs typeface="Arial" panose="020B0604020202020204" pitchFamily="34" charset="0"/>
              </a:defRPr>
            </a:lvl1pPr>
          </a:lstStyle>
          <a:p>
            <a:pPr lvl="0"/>
            <a:r>
              <a:rPr lang="en-US" dirty="0"/>
              <a:t>Click to add text </a:t>
            </a:r>
          </a:p>
        </p:txBody>
      </p:sp>
      <p:sp>
        <p:nvSpPr>
          <p:cNvPr id="27" name="Content Placeholder 26"/>
          <p:cNvSpPr>
            <a:spLocks noGrp="1"/>
          </p:cNvSpPr>
          <p:nvPr>
            <p:ph sz="quarter" idx="12"/>
          </p:nvPr>
        </p:nvSpPr>
        <p:spPr>
          <a:xfrm>
            <a:off x="4357991" y="4668399"/>
            <a:ext cx="6838950" cy="914400"/>
          </a:xfrm>
        </p:spPr>
        <p:txBody>
          <a:bodyPr/>
          <a:lstStyle>
            <a:lvl1pPr>
              <a:defRPr/>
            </a:lvl1pPr>
          </a:lstStyle>
          <a:p>
            <a:pPr lvl="0"/>
            <a:endParaRPr lang="en-US" dirty="0"/>
          </a:p>
        </p:txBody>
      </p:sp>
    </p:spTree>
    <p:extLst>
      <p:ext uri="{BB962C8B-B14F-4D97-AF65-F5344CB8AC3E}">
        <p14:creationId xmlns:p14="http://schemas.microsoft.com/office/powerpoint/2010/main" val="390297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0" y="-127495"/>
            <a:ext cx="5318975" cy="6864773"/>
          </a:xfrm>
          <a:prstGeom prst="rect">
            <a:avLst/>
          </a:prstGeom>
        </p:spPr>
      </p:pic>
      <p:sp>
        <p:nvSpPr>
          <p:cNvPr id="7" name="Rectangle 6"/>
          <p:cNvSpPr/>
          <p:nvPr userDrawn="1"/>
        </p:nvSpPr>
        <p:spPr>
          <a:xfrm>
            <a:off x="0" y="6098556"/>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Project Overview</a:t>
            </a:r>
          </a:p>
        </p:txBody>
      </p:sp>
      <p:sp>
        <p:nvSpPr>
          <p:cNvPr id="3" name="Content Placeholder 2"/>
          <p:cNvSpPr>
            <a:spLocks noGrp="1"/>
          </p:cNvSpPr>
          <p:nvPr>
            <p:ph idx="1" hasCustomPrompt="1"/>
          </p:nvPr>
        </p:nvSpPr>
        <p:spPr>
          <a:xfrm>
            <a:off x="838200" y="1825625"/>
            <a:ext cx="10515600" cy="4136636"/>
          </a:xfrm>
        </p:spPr>
        <p:txBody>
          <a:bodyPr/>
          <a:lstStyle>
            <a:lvl1pPr marL="228600" indent="-228600">
              <a:lnSpc>
                <a:spcPct val="100000"/>
              </a:lnSpc>
              <a:buClr>
                <a:srgbClr val="FAB506"/>
              </a:buClr>
              <a:buFont typeface="Arial" panose="020B0604020202020204" pitchFamily="34" charset="0"/>
              <a:buChar char="•"/>
              <a:defRPr baseline="0"/>
            </a:lvl1pPr>
            <a:lvl2pPr marL="685800" indent="-228600">
              <a:lnSpc>
                <a:spcPct val="100000"/>
              </a:lnSpc>
              <a:buClr>
                <a:srgbClr val="FAB506"/>
              </a:buClr>
              <a:buFont typeface="Arial" panose="020B0604020202020204" pitchFamily="34" charset="0"/>
              <a:buChar char="•"/>
              <a:defRPr/>
            </a:lvl2pPr>
            <a:lvl3pPr marL="1143000" indent="-228600">
              <a:lnSpc>
                <a:spcPct val="100000"/>
              </a:lnSpc>
              <a:buClr>
                <a:srgbClr val="FAB506"/>
              </a:buClr>
              <a:buFont typeface="Arial" panose="020B0604020202020204" pitchFamily="34" charset="0"/>
              <a:buChar char="•"/>
              <a:defRPr/>
            </a:lvl3pPr>
            <a:lvl4pPr marL="1600200" indent="-228600">
              <a:lnSpc>
                <a:spcPct val="100000"/>
              </a:lnSpc>
              <a:buClr>
                <a:srgbClr val="FAB506"/>
              </a:buClr>
              <a:buFont typeface="Arial" panose="020B0604020202020204" pitchFamily="34" charset="0"/>
              <a:buChar char="•"/>
              <a:defRPr/>
            </a:lvl4pPr>
            <a:lvl5pPr marL="2057400" indent="-228600">
              <a:lnSpc>
                <a:spcPct val="100000"/>
              </a:lnSpc>
              <a:buClr>
                <a:srgbClr val="FAB506"/>
              </a:buClr>
              <a:buFont typeface="Arial" panose="020B0604020202020204" pitchFamily="34" charset="0"/>
              <a:buChar char="•"/>
              <a:defRPr/>
            </a:lvl5pPr>
          </a:lstStyle>
          <a:p>
            <a:pPr lvl="0"/>
            <a:r>
              <a:rPr lang="en-US" dirty="0"/>
              <a:t>Executive Overview (1 paragraph) </a:t>
            </a:r>
          </a:p>
          <a:p>
            <a:pPr lvl="0"/>
            <a:r>
              <a:rPr lang="en-US" dirty="0"/>
              <a:t>Project Objectives </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394785" y="6261497"/>
            <a:ext cx="2227118" cy="396610"/>
          </a:xfrm>
          <a:prstGeom prst="rect">
            <a:avLst/>
          </a:prstGeom>
        </p:spPr>
      </p:pic>
    </p:spTree>
    <p:extLst>
      <p:ext uri="{BB962C8B-B14F-4D97-AF65-F5344CB8AC3E}">
        <p14:creationId xmlns:p14="http://schemas.microsoft.com/office/powerpoint/2010/main" val="4068941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0" y="-127495"/>
            <a:ext cx="5318975" cy="6864773"/>
          </a:xfrm>
          <a:prstGeom prst="rect">
            <a:avLst/>
          </a:prstGeom>
        </p:spPr>
      </p:pic>
      <p:sp>
        <p:nvSpPr>
          <p:cNvPr id="7" name="Rectangle 6"/>
          <p:cNvSpPr/>
          <p:nvPr userDrawn="1"/>
        </p:nvSpPr>
        <p:spPr>
          <a:xfrm>
            <a:off x="0" y="6098556"/>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Key Deliverables and Milestones</a:t>
            </a:r>
          </a:p>
        </p:txBody>
      </p:sp>
      <p:sp>
        <p:nvSpPr>
          <p:cNvPr id="3" name="Content Placeholder 2"/>
          <p:cNvSpPr>
            <a:spLocks noGrp="1"/>
          </p:cNvSpPr>
          <p:nvPr>
            <p:ph idx="1" hasCustomPrompt="1"/>
          </p:nvPr>
        </p:nvSpPr>
        <p:spPr>
          <a:xfrm>
            <a:off x="838200" y="1825625"/>
            <a:ext cx="10515600" cy="4136636"/>
          </a:xfrm>
        </p:spPr>
        <p:txBody>
          <a:bodyPr/>
          <a:lstStyle>
            <a:lvl1pPr marL="228600" indent="-228600">
              <a:lnSpc>
                <a:spcPct val="100000"/>
              </a:lnSpc>
              <a:buClr>
                <a:srgbClr val="FAB506"/>
              </a:buClr>
              <a:buFont typeface="Arial" panose="020B0604020202020204" pitchFamily="34" charset="0"/>
              <a:buChar char="•"/>
              <a:defRPr baseline="0"/>
            </a:lvl1pPr>
            <a:lvl2pPr marL="685800" indent="-228600">
              <a:lnSpc>
                <a:spcPct val="100000"/>
              </a:lnSpc>
              <a:buClr>
                <a:srgbClr val="FAB506"/>
              </a:buClr>
              <a:buFont typeface="Arial" panose="020B0604020202020204" pitchFamily="34" charset="0"/>
              <a:buChar char="•"/>
              <a:defRPr/>
            </a:lvl2pPr>
            <a:lvl3pPr marL="1143000" indent="-228600">
              <a:lnSpc>
                <a:spcPct val="100000"/>
              </a:lnSpc>
              <a:buClr>
                <a:srgbClr val="FAB506"/>
              </a:buClr>
              <a:buFont typeface="Arial" panose="020B0604020202020204" pitchFamily="34" charset="0"/>
              <a:buChar char="•"/>
              <a:defRPr/>
            </a:lvl3pPr>
            <a:lvl4pPr marL="1600200" indent="-228600">
              <a:lnSpc>
                <a:spcPct val="100000"/>
              </a:lnSpc>
              <a:buClr>
                <a:srgbClr val="FAB506"/>
              </a:buClr>
              <a:buFont typeface="Arial" panose="020B0604020202020204" pitchFamily="34" charset="0"/>
              <a:buChar char="•"/>
              <a:defRPr/>
            </a:lvl4pPr>
            <a:lvl5pPr marL="2057400" indent="-228600">
              <a:lnSpc>
                <a:spcPct val="100000"/>
              </a:lnSpc>
              <a:buClr>
                <a:srgbClr val="FAB506"/>
              </a:buClr>
              <a:buFont typeface="Arial" panose="020B0604020202020204" pitchFamily="34" charset="0"/>
              <a:buChar char="•"/>
              <a:defRPr/>
            </a:lvl5pPr>
          </a:lstStyle>
          <a:p>
            <a:pPr lvl="0"/>
            <a:r>
              <a:rPr lang="en-US" dirty="0"/>
              <a:t>Executive Overview </a:t>
            </a:r>
          </a:p>
          <a:p>
            <a:pPr lvl="0"/>
            <a:r>
              <a:rPr lang="en-US" dirty="0"/>
              <a:t>Project Objectives </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394785" y="6261497"/>
            <a:ext cx="2227118" cy="396610"/>
          </a:xfrm>
          <a:prstGeom prst="rect">
            <a:avLst/>
          </a:prstGeom>
        </p:spPr>
      </p:pic>
    </p:spTree>
    <p:extLst>
      <p:ext uri="{BB962C8B-B14F-4D97-AF65-F5344CB8AC3E}">
        <p14:creationId xmlns:p14="http://schemas.microsoft.com/office/powerpoint/2010/main" val="1659571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0" y="-127495"/>
            <a:ext cx="5318975" cy="6864773"/>
          </a:xfrm>
          <a:prstGeom prst="rect">
            <a:avLst/>
          </a:prstGeom>
        </p:spPr>
      </p:pic>
      <p:sp>
        <p:nvSpPr>
          <p:cNvPr id="7" name="Rectangle 6"/>
          <p:cNvSpPr/>
          <p:nvPr userDrawn="1"/>
        </p:nvSpPr>
        <p:spPr>
          <a:xfrm>
            <a:off x="0" y="6098556"/>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Key Deliverables and Milestones</a:t>
            </a:r>
          </a:p>
        </p:txBody>
      </p:sp>
      <p:sp>
        <p:nvSpPr>
          <p:cNvPr id="3" name="Content Placeholder 2"/>
          <p:cNvSpPr>
            <a:spLocks noGrp="1"/>
          </p:cNvSpPr>
          <p:nvPr>
            <p:ph idx="1" hasCustomPrompt="1"/>
          </p:nvPr>
        </p:nvSpPr>
        <p:spPr>
          <a:xfrm>
            <a:off x="838200" y="1825625"/>
            <a:ext cx="10515600" cy="4136636"/>
          </a:xfrm>
        </p:spPr>
        <p:txBody>
          <a:bodyPr/>
          <a:lstStyle>
            <a:lvl1pPr marL="228600" indent="-228600">
              <a:lnSpc>
                <a:spcPct val="100000"/>
              </a:lnSpc>
              <a:buClr>
                <a:srgbClr val="FAB506"/>
              </a:buClr>
              <a:buFont typeface="Arial" panose="020B0604020202020204" pitchFamily="34" charset="0"/>
              <a:buChar char="•"/>
              <a:defRPr baseline="0"/>
            </a:lvl1pPr>
            <a:lvl2pPr marL="685800" indent="-228600">
              <a:lnSpc>
                <a:spcPct val="100000"/>
              </a:lnSpc>
              <a:buClr>
                <a:srgbClr val="FAB506"/>
              </a:buClr>
              <a:buFont typeface="Arial" panose="020B0604020202020204" pitchFamily="34" charset="0"/>
              <a:buChar char="•"/>
              <a:defRPr/>
            </a:lvl2pPr>
            <a:lvl3pPr marL="1143000" indent="-228600">
              <a:lnSpc>
                <a:spcPct val="100000"/>
              </a:lnSpc>
              <a:buClr>
                <a:srgbClr val="FAB506"/>
              </a:buClr>
              <a:buFont typeface="Arial" panose="020B0604020202020204" pitchFamily="34" charset="0"/>
              <a:buChar char="•"/>
              <a:defRPr/>
            </a:lvl3pPr>
            <a:lvl4pPr marL="1600200" indent="-228600">
              <a:lnSpc>
                <a:spcPct val="100000"/>
              </a:lnSpc>
              <a:buClr>
                <a:srgbClr val="FAB506"/>
              </a:buClr>
              <a:buFont typeface="Arial" panose="020B0604020202020204" pitchFamily="34" charset="0"/>
              <a:buChar char="•"/>
              <a:defRPr/>
            </a:lvl4pPr>
            <a:lvl5pPr marL="2057400" indent="-228600">
              <a:lnSpc>
                <a:spcPct val="100000"/>
              </a:lnSpc>
              <a:buClr>
                <a:srgbClr val="FAB506"/>
              </a:buClr>
              <a:buFont typeface="Arial" panose="020B0604020202020204" pitchFamily="34" charset="0"/>
              <a:buChar char="•"/>
              <a:defRPr/>
            </a:lvl5pPr>
          </a:lstStyle>
          <a:p>
            <a:pPr lvl="0"/>
            <a:r>
              <a:rPr lang="en-US" dirty="0"/>
              <a:t>Executive Overview </a:t>
            </a:r>
          </a:p>
          <a:p>
            <a:pPr lvl="0"/>
            <a:r>
              <a:rPr lang="en-US" dirty="0"/>
              <a:t>Project Objectives </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394785" y="6261497"/>
            <a:ext cx="2227118" cy="396610"/>
          </a:xfrm>
          <a:prstGeom prst="rect">
            <a:avLst/>
          </a:prstGeom>
        </p:spPr>
      </p:pic>
    </p:spTree>
    <p:extLst>
      <p:ext uri="{BB962C8B-B14F-4D97-AF65-F5344CB8AC3E}">
        <p14:creationId xmlns:p14="http://schemas.microsoft.com/office/powerpoint/2010/main" val="359601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7585" y="-127495"/>
            <a:ext cx="4824079" cy="6226051"/>
          </a:xfrm>
          <a:prstGeom prst="rect">
            <a:avLst/>
          </a:prstGeom>
        </p:spPr>
      </p:pic>
      <p:sp>
        <p:nvSpPr>
          <p:cNvPr id="7" name="Rectangle 6"/>
          <p:cNvSpPr/>
          <p:nvPr userDrawn="1"/>
        </p:nvSpPr>
        <p:spPr>
          <a:xfrm>
            <a:off x="0" y="6098556"/>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Click to edit title</a:t>
            </a:r>
          </a:p>
        </p:txBody>
      </p:sp>
      <p:sp>
        <p:nvSpPr>
          <p:cNvPr id="3" name="Content Placeholder 2"/>
          <p:cNvSpPr>
            <a:spLocks noGrp="1"/>
          </p:cNvSpPr>
          <p:nvPr>
            <p:ph idx="1"/>
          </p:nvPr>
        </p:nvSpPr>
        <p:spPr>
          <a:xfrm>
            <a:off x="838200" y="1825625"/>
            <a:ext cx="10515600" cy="4136636"/>
          </a:xfrm>
        </p:spPr>
        <p:txBody>
          <a:bodyPr/>
          <a:lstStyle>
            <a:lvl1pPr marL="228600" indent="-228600">
              <a:lnSpc>
                <a:spcPct val="100000"/>
              </a:lnSpc>
              <a:buClr>
                <a:srgbClr val="FAB506"/>
              </a:buClr>
              <a:buFont typeface="Arial" panose="020B0604020202020204" pitchFamily="34" charset="0"/>
              <a:buChar char="•"/>
              <a:defRPr/>
            </a:lvl1pPr>
            <a:lvl2pPr marL="685800" indent="-228600">
              <a:lnSpc>
                <a:spcPct val="100000"/>
              </a:lnSpc>
              <a:buClr>
                <a:srgbClr val="FAB506"/>
              </a:buClr>
              <a:buFont typeface="Arial" panose="020B0604020202020204" pitchFamily="34" charset="0"/>
              <a:buChar char="•"/>
              <a:defRPr/>
            </a:lvl2pPr>
            <a:lvl3pPr marL="1143000" indent="-228600">
              <a:lnSpc>
                <a:spcPct val="100000"/>
              </a:lnSpc>
              <a:buClr>
                <a:srgbClr val="FAB506"/>
              </a:buClr>
              <a:buFont typeface="Arial" panose="020B0604020202020204" pitchFamily="34" charset="0"/>
              <a:buChar char="•"/>
              <a:defRPr/>
            </a:lvl3pPr>
            <a:lvl4pPr marL="1600200" indent="-228600">
              <a:lnSpc>
                <a:spcPct val="100000"/>
              </a:lnSpc>
              <a:buClr>
                <a:srgbClr val="FAB506"/>
              </a:buClr>
              <a:buFont typeface="Arial" panose="020B0604020202020204" pitchFamily="34" charset="0"/>
              <a:buChar char="•"/>
              <a:defRPr/>
            </a:lvl4pPr>
            <a:lvl5pPr marL="2057400" indent="-228600">
              <a:lnSpc>
                <a:spcPct val="100000"/>
              </a:lnSpc>
              <a:buClr>
                <a:srgbClr val="FAB506"/>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7420" y="2662426"/>
            <a:ext cx="6137160" cy="1533147"/>
          </a:xfrm>
          <a:prstGeom prst="rect">
            <a:avLst/>
          </a:prstGeom>
        </p:spPr>
      </p:pic>
      <p:pic>
        <p:nvPicPr>
          <p:cNvPr id="9" name="Picture 8"/>
          <p:cNvPicPr>
            <a:picLocks noChangeAspect="1"/>
          </p:cNvPicPr>
          <p:nvPr userDrawn="1"/>
        </p:nvPicPr>
        <p:blipFill>
          <a:blip r:embed="rId4"/>
          <a:stretch>
            <a:fillRect/>
          </a:stretch>
        </p:blipFill>
        <p:spPr>
          <a:xfrm>
            <a:off x="394785" y="6261497"/>
            <a:ext cx="2227118" cy="396610"/>
          </a:xfrm>
          <a:prstGeom prst="rect">
            <a:avLst/>
          </a:prstGeom>
        </p:spPr>
      </p:pic>
    </p:spTree>
    <p:extLst>
      <p:ext uri="{BB962C8B-B14F-4D97-AF65-F5344CB8AC3E}">
        <p14:creationId xmlns:p14="http://schemas.microsoft.com/office/powerpoint/2010/main" val="118535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47048F-2F53-476C-A550-80ECC0E0C226}"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8726BF-FF81-48C5-B038-61463263AFC2}" type="slidenum">
              <a:rPr lang="en-US" smtClean="0"/>
              <a:t>‹#›</a:t>
            </a:fld>
            <a:endParaRPr lang="en-US" dirty="0"/>
          </a:p>
        </p:txBody>
      </p:sp>
    </p:spTree>
    <p:extLst>
      <p:ext uri="{BB962C8B-B14F-4D97-AF65-F5344CB8AC3E}">
        <p14:creationId xmlns:p14="http://schemas.microsoft.com/office/powerpoint/2010/main" val="139682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FA2C59-C23D-4005-8A9B-C3ED85191872}"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127628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A2C59-C23D-4005-8A9B-C3ED85191872}"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366816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FA2C59-C23D-4005-8A9B-C3ED85191872}"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343239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FA2C59-C23D-4005-8A9B-C3ED85191872}"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183299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FA2C59-C23D-4005-8A9B-C3ED85191872}" type="datetimeFigureOut">
              <a:rPr lang="en-US" smtClean="0"/>
              <a:t>5/26/2021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198587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FA2C59-C23D-4005-8A9B-C3ED85191872}" type="datetimeFigureOut">
              <a:rPr lang="en-US" smtClean="0"/>
              <a:t>5/26/2021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003163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DHS Center of Excellence for Homeland Security Quantitative Analysis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8F13B-A34B-C24C-BA3A-659B3A6A972A}" type="slidenum">
              <a:rPr lang="en-US" smtClean="0"/>
              <a:t>‹#›</a:t>
            </a:fld>
            <a:endParaRPr lang="en-US" dirty="0"/>
          </a:p>
        </p:txBody>
      </p:sp>
    </p:spTree>
    <p:extLst>
      <p:ext uri="{BB962C8B-B14F-4D97-AF65-F5344CB8AC3E}">
        <p14:creationId xmlns:p14="http://schemas.microsoft.com/office/powerpoint/2010/main" val="4190035563"/>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71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A2C59-C23D-4005-8A9B-C3ED85191872}" type="datetimeFigureOut">
              <a:rPr lang="en-US" smtClean="0"/>
              <a:t>5/26/2021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50522-0F77-41EB-95C4-5747A45B67AF}" type="slidenum">
              <a:rPr lang="en-US" smtClean="0"/>
              <a:t>‹#›</a:t>
            </a:fld>
            <a:endParaRPr lang="en-US" dirty="0"/>
          </a:p>
        </p:txBody>
      </p:sp>
    </p:spTree>
    <p:extLst>
      <p:ext uri="{BB962C8B-B14F-4D97-AF65-F5344CB8AC3E}">
        <p14:creationId xmlns:p14="http://schemas.microsoft.com/office/powerpoint/2010/main" val="6069544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A3678-B8F0-43FD-8C34-637BB06765A1}" type="datetimeFigureOut">
              <a:rPr lang="en-US" smtClean="0"/>
              <a:t>5/26/2021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78808-908A-4BC6-A1AE-632E1F2F32D0}" type="slidenum">
              <a:rPr lang="en-US" smtClean="0"/>
              <a:t>‹#›</a:t>
            </a:fld>
            <a:endParaRPr lang="en-US" dirty="0"/>
          </a:p>
        </p:txBody>
      </p:sp>
    </p:spTree>
    <p:extLst>
      <p:ext uri="{BB962C8B-B14F-4D97-AF65-F5344CB8AC3E}">
        <p14:creationId xmlns:p14="http://schemas.microsoft.com/office/powerpoint/2010/main" val="3734157748"/>
      </p:ext>
    </p:extLst>
  </p:cSld>
  <p:clrMap bg1="lt1" tx1="dk1" bg2="lt2" tx2="dk2" accent1="accent1" accent2="accent2" accent3="accent3" accent4="accent4" accent5="accent5" accent6="accent6" hlink="hlink" folHlink="folHlink"/>
  <p:sldLayoutIdLst>
    <p:sldLayoutId id="2147483671" r:id="rId1"/>
    <p:sldLayoutId id="2147483691" r:id="rId2"/>
    <p:sldLayoutId id="2147483692" r:id="rId3"/>
    <p:sldLayoutId id="214748369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23869" y="1780032"/>
            <a:ext cx="10208301" cy="1280160"/>
          </a:xfrm>
        </p:spPr>
        <p:txBody>
          <a:bodyPr>
            <a:noAutofit/>
          </a:bodyPr>
          <a:lstStyle/>
          <a:p>
            <a:r>
              <a:rPr lang="en-US" sz="2800" dirty="0">
                <a:latin typeface="Times New Roman" panose="02020603050405020304" pitchFamily="18" charset="0"/>
                <a:cs typeface="Times New Roman" panose="02020603050405020304" pitchFamily="18" charset="0"/>
              </a:rPr>
              <a:t>Impacts of the Coronavirus on the Economy of the United States: </a:t>
            </a:r>
            <a:r>
              <a:rPr lang="en-US" sz="2800" dirty="0" smtClean="0">
                <a:latin typeface="Times New Roman" panose="02020603050405020304" pitchFamily="18" charset="0"/>
                <a:cs typeface="Times New Roman" panose="02020603050405020304" pitchFamily="18" charset="0"/>
              </a:rPr>
              <a:t>Results of a Survey on Avoidance Behavior</a:t>
            </a:r>
            <a:endParaRPr lang="en-US" sz="2800" dirty="0">
              <a:latin typeface="Times New Roman" panose="02020603050405020304" pitchFamily="18" charset="0"/>
              <a:cs typeface="Times New Roman" panose="02020603050405020304" pitchFamily="18" charset="0"/>
            </a:endParaRPr>
          </a:p>
        </p:txBody>
      </p:sp>
      <p:sp>
        <p:nvSpPr>
          <p:cNvPr id="9" name="Text Placeholder 8"/>
          <p:cNvSpPr>
            <a:spLocks noGrp="1"/>
          </p:cNvSpPr>
          <p:nvPr>
            <p:ph type="body" idx="1"/>
          </p:nvPr>
        </p:nvSpPr>
        <p:spPr>
          <a:xfrm>
            <a:off x="3500188" y="3060192"/>
            <a:ext cx="8538722" cy="1975104"/>
          </a:xfrm>
        </p:spPr>
        <p:txBody>
          <a:bodyPr>
            <a:noAutofit/>
          </a:bodyPr>
          <a:lstStyle/>
          <a:p>
            <a:r>
              <a:rPr lang="en-US" sz="2400" dirty="0" smtClean="0">
                <a:latin typeface="Times New Roman" panose="02020603050405020304" pitchFamily="18" charset="0"/>
                <a:cs typeface="Times New Roman" panose="02020603050405020304" pitchFamily="18" charset="0"/>
              </a:rPr>
              <a:t>Richard John, CREATE Associate Director</a:t>
            </a:r>
          </a:p>
          <a:p>
            <a:r>
              <a:rPr lang="en-US" sz="2400" dirty="0" smtClean="0">
                <a:latin typeface="Times New Roman" panose="02020603050405020304" pitchFamily="18" charset="0"/>
                <a:cs typeface="Times New Roman" panose="02020603050405020304" pitchFamily="18" charset="0"/>
              </a:rPr>
              <a:t>Katie Byrd, CREATE Graduate Research Assistant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0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6B98-6008-624A-8C20-558930A89928}"/>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Dining</a:t>
            </a:r>
          </a:p>
        </p:txBody>
      </p:sp>
      <p:graphicFrame>
        <p:nvGraphicFramePr>
          <p:cNvPr id="4" name="Table 3">
            <a:extLst>
              <a:ext uri="{FF2B5EF4-FFF2-40B4-BE49-F238E27FC236}">
                <a16:creationId xmlns:a16="http://schemas.microsoft.com/office/drawing/2014/main" id="{EC179F21-E7B0-394F-948C-02A18404B666}"/>
              </a:ext>
            </a:extLst>
          </p:cNvPr>
          <p:cNvGraphicFramePr>
            <a:graphicFrameLocks noGrp="1"/>
          </p:cNvGraphicFramePr>
          <p:nvPr>
            <p:extLst>
              <p:ext uri="{D42A27DB-BD31-4B8C-83A1-F6EECF244321}">
                <p14:modId xmlns:p14="http://schemas.microsoft.com/office/powerpoint/2010/main" val="425124225"/>
              </p:ext>
            </p:extLst>
          </p:nvPr>
        </p:nvGraphicFramePr>
        <p:xfrm>
          <a:off x="838200" y="1524516"/>
          <a:ext cx="5350934" cy="163068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196187">
                  <a:extLst>
                    <a:ext uri="{9D8B030D-6E8A-4147-A177-3AD203B41FA5}">
                      <a16:colId xmlns:a16="http://schemas.microsoft.com/office/drawing/2014/main" val="2528330048"/>
                    </a:ext>
                  </a:extLst>
                </a:gridCol>
                <a:gridCol w="1358705">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187651989"/>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Indoor Dining</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 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2.6%</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-79.97%</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-65.22%</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78.9%</a:t>
                      </a: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18.4%</a:t>
                      </a: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5" name="Table 4">
            <a:extLst>
              <a:ext uri="{FF2B5EF4-FFF2-40B4-BE49-F238E27FC236}">
                <a16:creationId xmlns:a16="http://schemas.microsoft.com/office/drawing/2014/main" id="{B1F0ED7C-FC30-964C-9D23-2027536A524E}"/>
              </a:ext>
            </a:extLst>
          </p:cNvPr>
          <p:cNvGraphicFramePr>
            <a:graphicFrameLocks noGrp="1"/>
          </p:cNvGraphicFramePr>
          <p:nvPr>
            <p:extLst>
              <p:ext uri="{D42A27DB-BD31-4B8C-83A1-F6EECF244321}">
                <p14:modId xmlns:p14="http://schemas.microsoft.com/office/powerpoint/2010/main" val="1621859616"/>
              </p:ext>
            </p:extLst>
          </p:nvPr>
        </p:nvGraphicFramePr>
        <p:xfrm>
          <a:off x="838199" y="3560207"/>
          <a:ext cx="5350934" cy="163068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147027">
                  <a:extLst>
                    <a:ext uri="{9D8B030D-6E8A-4147-A177-3AD203B41FA5}">
                      <a16:colId xmlns:a16="http://schemas.microsoft.com/office/drawing/2014/main" val="2528330048"/>
                    </a:ext>
                  </a:extLst>
                </a:gridCol>
                <a:gridCol w="1407865">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1592664435"/>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Outdoor Dining</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 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8.9%</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-60.41%</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-30.30%</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41.3%</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49.8%</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6" name="Table 5">
            <a:extLst>
              <a:ext uri="{FF2B5EF4-FFF2-40B4-BE49-F238E27FC236}">
                <a16:creationId xmlns:a16="http://schemas.microsoft.com/office/drawing/2014/main" id="{ABE04A4D-5FE7-1A45-921C-B50365FA073A}"/>
              </a:ext>
            </a:extLst>
          </p:cNvPr>
          <p:cNvGraphicFramePr>
            <a:graphicFrameLocks noGrp="1"/>
          </p:cNvGraphicFramePr>
          <p:nvPr>
            <p:extLst>
              <p:ext uri="{D42A27DB-BD31-4B8C-83A1-F6EECF244321}">
                <p14:modId xmlns:p14="http://schemas.microsoft.com/office/powerpoint/2010/main" val="3749819276"/>
              </p:ext>
            </p:extLst>
          </p:nvPr>
        </p:nvGraphicFramePr>
        <p:xfrm>
          <a:off x="6481642" y="1373105"/>
          <a:ext cx="5350934" cy="184404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216126">
                  <a:extLst>
                    <a:ext uri="{9D8B030D-6E8A-4147-A177-3AD203B41FA5}">
                      <a16:colId xmlns:a16="http://schemas.microsoft.com/office/drawing/2014/main" val="2528330048"/>
                    </a:ext>
                  </a:extLst>
                </a:gridCol>
                <a:gridCol w="1338766">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3355613594"/>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To-Go/</a:t>
                      </a:r>
                    </a:p>
                    <a:p>
                      <a:pPr algn="ctr"/>
                      <a:r>
                        <a:rPr lang="en-US" sz="1400" dirty="0">
                          <a:latin typeface="Times New Roman" panose="02020603050405020304" pitchFamily="18" charset="0"/>
                          <a:cs typeface="Times New Roman" panose="02020603050405020304" pitchFamily="18" charset="0"/>
                        </a:rPr>
                        <a:t>Drive-Thru</a:t>
                      </a:r>
                    </a:p>
                    <a:p>
                      <a:pPr algn="ctr"/>
                      <a:r>
                        <a:rPr lang="en-US" sz="1400" dirty="0">
                          <a:latin typeface="Times New Roman" panose="02020603050405020304" pitchFamily="18" charset="0"/>
                          <a:cs typeface="Times New Roman" panose="02020603050405020304" pitchFamily="18" charset="0"/>
                        </a:rPr>
                        <a:t>Dining</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Mean Increase/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52.6%</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37.19%</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23.44%</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10.5%</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37.0%</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7" name="Table 6">
            <a:extLst>
              <a:ext uri="{FF2B5EF4-FFF2-40B4-BE49-F238E27FC236}">
                <a16:creationId xmlns:a16="http://schemas.microsoft.com/office/drawing/2014/main" id="{924334E1-B350-1E4D-A2A0-C8050677DFBD}"/>
              </a:ext>
            </a:extLst>
          </p:cNvPr>
          <p:cNvGraphicFramePr>
            <a:graphicFrameLocks noGrp="1"/>
          </p:cNvGraphicFramePr>
          <p:nvPr>
            <p:extLst>
              <p:ext uri="{D42A27DB-BD31-4B8C-83A1-F6EECF244321}">
                <p14:modId xmlns:p14="http://schemas.microsoft.com/office/powerpoint/2010/main" val="2856904048"/>
              </p:ext>
            </p:extLst>
          </p:nvPr>
        </p:nvGraphicFramePr>
        <p:xfrm>
          <a:off x="6481642" y="3452055"/>
          <a:ext cx="5350934" cy="184404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225958">
                  <a:extLst>
                    <a:ext uri="{9D8B030D-6E8A-4147-A177-3AD203B41FA5}">
                      <a16:colId xmlns:a16="http://schemas.microsoft.com/office/drawing/2014/main" val="2528330048"/>
                    </a:ext>
                  </a:extLst>
                </a:gridCol>
                <a:gridCol w="1328934">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2679956456"/>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Bars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0.9%</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-83.22%</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-30.83%</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36.1%</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63.0%</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spTree>
    <p:extLst>
      <p:ext uri="{BB962C8B-B14F-4D97-AF65-F5344CB8AC3E}">
        <p14:creationId xmlns:p14="http://schemas.microsoft.com/office/powerpoint/2010/main" val="1041488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69D184B2-2226-4E31-BCCB-4443307674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1AC4D4E3-486A-464A-8EC8-D448810972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864DE13E-58EB-4475-B79C-0D4FC65123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6" name="Chart 5">
            <a:extLst>
              <a:ext uri="{FF2B5EF4-FFF2-40B4-BE49-F238E27FC236}">
                <a16:creationId xmlns:a16="http://schemas.microsoft.com/office/drawing/2014/main" id="{7006D99F-9FBF-D440-A0D5-946017DCAE43}"/>
              </a:ext>
            </a:extLst>
          </p:cNvPr>
          <p:cNvGraphicFramePr/>
          <p:nvPr>
            <p:extLst>
              <p:ext uri="{D42A27DB-BD31-4B8C-83A1-F6EECF244321}">
                <p14:modId xmlns:p14="http://schemas.microsoft.com/office/powerpoint/2010/main" val="1587649851"/>
              </p:ext>
            </p:extLst>
          </p:nvPr>
        </p:nvGraphicFramePr>
        <p:xfrm>
          <a:off x="1262063" y="1285875"/>
          <a:ext cx="4799013" cy="4105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4E5E57EF-349B-AF49-AB69-FB63512BEE9E}"/>
              </a:ext>
            </a:extLst>
          </p:cNvPr>
          <p:cNvGraphicFramePr/>
          <p:nvPr>
            <p:extLst>
              <p:ext uri="{D42A27DB-BD31-4B8C-83A1-F6EECF244321}">
                <p14:modId xmlns:p14="http://schemas.microsoft.com/office/powerpoint/2010/main" val="1694309716"/>
              </p:ext>
            </p:extLst>
          </p:nvPr>
        </p:nvGraphicFramePr>
        <p:xfrm>
          <a:off x="6127750" y="1285875"/>
          <a:ext cx="4799013" cy="4105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19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C649-25C9-0D49-B149-0B492D0B00B0}"/>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Shopping</a:t>
            </a:r>
          </a:p>
        </p:txBody>
      </p:sp>
      <p:graphicFrame>
        <p:nvGraphicFramePr>
          <p:cNvPr id="4" name="Table 3">
            <a:extLst>
              <a:ext uri="{FF2B5EF4-FFF2-40B4-BE49-F238E27FC236}">
                <a16:creationId xmlns:a16="http://schemas.microsoft.com/office/drawing/2014/main" id="{91BE8D4E-0B23-8D46-A78A-4A0D5E6A1C59}"/>
              </a:ext>
            </a:extLst>
          </p:cNvPr>
          <p:cNvGraphicFramePr>
            <a:graphicFrameLocks noGrp="1"/>
          </p:cNvGraphicFramePr>
          <p:nvPr>
            <p:extLst>
              <p:ext uri="{D42A27DB-BD31-4B8C-83A1-F6EECF244321}">
                <p14:modId xmlns:p14="http://schemas.microsoft.com/office/powerpoint/2010/main" val="1079257210"/>
              </p:ext>
            </p:extLst>
          </p:nvPr>
        </p:nvGraphicFramePr>
        <p:xfrm>
          <a:off x="838200" y="1541449"/>
          <a:ext cx="5350934" cy="184404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323069">
                  <a:extLst>
                    <a:ext uri="{9D8B030D-6E8A-4147-A177-3AD203B41FA5}">
                      <a16:colId xmlns:a16="http://schemas.microsoft.com/office/drawing/2014/main" val="2528330048"/>
                    </a:ext>
                  </a:extLst>
                </a:gridCol>
                <a:gridCol w="1231823">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2237526742"/>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Instore Shopping</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5.3%</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-61.00%</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-38.82%</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58.3%</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36.4%</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5" name="Table 4">
            <a:extLst>
              <a:ext uri="{FF2B5EF4-FFF2-40B4-BE49-F238E27FC236}">
                <a16:creationId xmlns:a16="http://schemas.microsoft.com/office/drawing/2014/main" id="{D0DBC98C-CBD4-484B-A05C-145483E3ABB0}"/>
              </a:ext>
            </a:extLst>
          </p:cNvPr>
          <p:cNvGraphicFramePr>
            <a:graphicFrameLocks noGrp="1"/>
          </p:cNvGraphicFramePr>
          <p:nvPr>
            <p:extLst>
              <p:ext uri="{D42A27DB-BD31-4B8C-83A1-F6EECF244321}">
                <p14:modId xmlns:p14="http://schemas.microsoft.com/office/powerpoint/2010/main" val="2975089377"/>
              </p:ext>
            </p:extLst>
          </p:nvPr>
        </p:nvGraphicFramePr>
        <p:xfrm>
          <a:off x="838200" y="3561306"/>
          <a:ext cx="5350934" cy="184404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323069">
                  <a:extLst>
                    <a:ext uri="{9D8B030D-6E8A-4147-A177-3AD203B41FA5}">
                      <a16:colId xmlns:a16="http://schemas.microsoft.com/office/drawing/2014/main" val="2528330048"/>
                    </a:ext>
                  </a:extLst>
                </a:gridCol>
                <a:gridCol w="1231823">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3654229178"/>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Online Shopping</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52.4%</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43.47%</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25.44%</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6.1%</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41.5%</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6" name="Table 5">
            <a:extLst>
              <a:ext uri="{FF2B5EF4-FFF2-40B4-BE49-F238E27FC236}">
                <a16:creationId xmlns:a16="http://schemas.microsoft.com/office/drawing/2014/main" id="{0E4B46B3-DB8F-5B41-87B9-DF62B52DD075}"/>
              </a:ext>
            </a:extLst>
          </p:cNvPr>
          <p:cNvGraphicFramePr>
            <a:graphicFrameLocks noGrp="1"/>
          </p:cNvGraphicFramePr>
          <p:nvPr>
            <p:extLst>
              <p:ext uri="{D42A27DB-BD31-4B8C-83A1-F6EECF244321}">
                <p14:modId xmlns:p14="http://schemas.microsoft.com/office/powerpoint/2010/main" val="326481498"/>
              </p:ext>
            </p:extLst>
          </p:nvPr>
        </p:nvGraphicFramePr>
        <p:xfrm>
          <a:off x="6527800" y="1530337"/>
          <a:ext cx="5350934" cy="184404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323069">
                  <a:extLst>
                    <a:ext uri="{9D8B030D-6E8A-4147-A177-3AD203B41FA5}">
                      <a16:colId xmlns:a16="http://schemas.microsoft.com/office/drawing/2014/main" val="2528330048"/>
                    </a:ext>
                  </a:extLst>
                </a:gridCol>
                <a:gridCol w="1231823">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2644778950"/>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Instore Grocery Shopping</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9.6%</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-42.92%</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-21.07%</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39.5%</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50.9%</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7" name="Table 6">
            <a:extLst>
              <a:ext uri="{FF2B5EF4-FFF2-40B4-BE49-F238E27FC236}">
                <a16:creationId xmlns:a16="http://schemas.microsoft.com/office/drawing/2014/main" id="{345C6B38-C14E-1049-850C-B9B76FCDEF05}"/>
              </a:ext>
            </a:extLst>
          </p:cNvPr>
          <p:cNvGraphicFramePr>
            <a:graphicFrameLocks noGrp="1"/>
          </p:cNvGraphicFramePr>
          <p:nvPr>
            <p:extLst>
              <p:ext uri="{D42A27DB-BD31-4B8C-83A1-F6EECF244321}">
                <p14:modId xmlns:p14="http://schemas.microsoft.com/office/powerpoint/2010/main" val="195829446"/>
              </p:ext>
            </p:extLst>
          </p:nvPr>
        </p:nvGraphicFramePr>
        <p:xfrm>
          <a:off x="6527799" y="3561306"/>
          <a:ext cx="5350934" cy="184404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323069">
                  <a:extLst>
                    <a:ext uri="{9D8B030D-6E8A-4147-A177-3AD203B41FA5}">
                      <a16:colId xmlns:a16="http://schemas.microsoft.com/office/drawing/2014/main" val="2528330048"/>
                    </a:ext>
                  </a:extLst>
                </a:gridCol>
                <a:gridCol w="1231823">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1377927670"/>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Online Grocery Shopping</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39.5%</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53.93%</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22.86%</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2.9%</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57.6%</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spTree>
    <p:extLst>
      <p:ext uri="{BB962C8B-B14F-4D97-AF65-F5344CB8AC3E}">
        <p14:creationId xmlns:p14="http://schemas.microsoft.com/office/powerpoint/2010/main" val="208745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4" name="Chart 3">
            <a:extLst>
              <a:ext uri="{FF2B5EF4-FFF2-40B4-BE49-F238E27FC236}">
                <a16:creationId xmlns:a16="http://schemas.microsoft.com/office/drawing/2014/main" id="{164910F3-47F2-4349-A90F-51B9361A6621}"/>
              </a:ext>
            </a:extLst>
          </p:cNvPr>
          <p:cNvGraphicFramePr/>
          <p:nvPr>
            <p:extLst>
              <p:ext uri="{D42A27DB-BD31-4B8C-83A1-F6EECF244321}">
                <p14:modId xmlns:p14="http://schemas.microsoft.com/office/powerpoint/2010/main" val="541760012"/>
              </p:ext>
            </p:extLst>
          </p:nvPr>
        </p:nvGraphicFramePr>
        <p:xfrm>
          <a:off x="1262063" y="1285875"/>
          <a:ext cx="4799013" cy="4105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1E8792C6-ACE7-574D-B282-5D52C94916E1}"/>
              </a:ext>
            </a:extLst>
          </p:cNvPr>
          <p:cNvGraphicFramePr/>
          <p:nvPr>
            <p:extLst>
              <p:ext uri="{D42A27DB-BD31-4B8C-83A1-F6EECF244321}">
                <p14:modId xmlns:p14="http://schemas.microsoft.com/office/powerpoint/2010/main" val="3234137929"/>
              </p:ext>
            </p:extLst>
          </p:nvPr>
        </p:nvGraphicFramePr>
        <p:xfrm>
          <a:off x="6127750" y="1285875"/>
          <a:ext cx="4799013" cy="4105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237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32AC-5FA9-5145-824B-A052FBE6D13D}"/>
              </a:ext>
            </a:extLst>
          </p:cNvPr>
          <p:cNvSpPr>
            <a:spLocks noGrp="1"/>
          </p:cNvSpPr>
          <p:nvPr>
            <p:ph type="title"/>
          </p:nvPr>
        </p:nvSpPr>
        <p:spPr>
          <a:xfrm>
            <a:off x="838200" y="517525"/>
            <a:ext cx="10515600" cy="1325563"/>
          </a:xfrm>
        </p:spPr>
        <p:txBody>
          <a:bodyPr>
            <a:normAutofit/>
          </a:bodyPr>
          <a:lstStyle/>
          <a:p>
            <a:r>
              <a:rPr lang="en-US" sz="3200" dirty="0">
                <a:latin typeface="Times New Roman" panose="02020603050405020304" pitchFamily="18" charset="0"/>
                <a:cs typeface="Times New Roman" panose="02020603050405020304" pitchFamily="18" charset="0"/>
              </a:rPr>
              <a:t>Recreational Activities</a:t>
            </a:r>
          </a:p>
        </p:txBody>
      </p:sp>
      <p:graphicFrame>
        <p:nvGraphicFramePr>
          <p:cNvPr id="4" name="Table 3">
            <a:extLst>
              <a:ext uri="{FF2B5EF4-FFF2-40B4-BE49-F238E27FC236}">
                <a16:creationId xmlns:a16="http://schemas.microsoft.com/office/drawing/2014/main" id="{6622DAD3-3DD8-344B-9D53-762E1D54AF1E}"/>
              </a:ext>
            </a:extLst>
          </p:cNvPr>
          <p:cNvGraphicFramePr>
            <a:graphicFrameLocks noGrp="1"/>
          </p:cNvGraphicFramePr>
          <p:nvPr>
            <p:extLst>
              <p:ext uri="{D42A27DB-BD31-4B8C-83A1-F6EECF244321}">
                <p14:modId xmlns:p14="http://schemas.microsoft.com/office/powerpoint/2010/main" val="2703584233"/>
              </p:ext>
            </p:extLst>
          </p:nvPr>
        </p:nvGraphicFramePr>
        <p:xfrm>
          <a:off x="838200" y="2318993"/>
          <a:ext cx="5350934" cy="184404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323069">
                  <a:extLst>
                    <a:ext uri="{9D8B030D-6E8A-4147-A177-3AD203B41FA5}">
                      <a16:colId xmlns:a16="http://schemas.microsoft.com/office/drawing/2014/main" val="2528330048"/>
                    </a:ext>
                  </a:extLst>
                </a:gridCol>
                <a:gridCol w="1231823">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4162563562"/>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Indoor Recreational Activities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marL="0" indent="0" algn="ctr">
                        <a:buFont typeface="+mj-lt"/>
                        <a:buNone/>
                      </a:pPr>
                      <a:r>
                        <a:rPr lang="en-US" sz="1400" dirty="0">
                          <a:latin typeface="Times New Roman" panose="02020603050405020304" pitchFamily="18" charset="0"/>
                          <a:cs typeface="Times New Roman" panose="02020603050405020304" pitchFamily="18" charset="0"/>
                        </a:rPr>
                        <a:t>5.0%</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-66.36%</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-26.28%</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34.6%</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u="none" dirty="0">
                          <a:latin typeface="Times New Roman" panose="02020603050405020304" pitchFamily="18" charset="0"/>
                          <a:cs typeface="Times New Roman" panose="02020603050405020304" pitchFamily="18" charset="0"/>
                        </a:rPr>
                        <a:t>60.4%</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5" name="Table 4">
            <a:extLst>
              <a:ext uri="{FF2B5EF4-FFF2-40B4-BE49-F238E27FC236}">
                <a16:creationId xmlns:a16="http://schemas.microsoft.com/office/drawing/2014/main" id="{AEFD9B4B-958F-CF4C-8141-97E6C9B6983A}"/>
              </a:ext>
            </a:extLst>
          </p:cNvPr>
          <p:cNvGraphicFramePr>
            <a:graphicFrameLocks noGrp="1"/>
          </p:cNvGraphicFramePr>
          <p:nvPr>
            <p:extLst>
              <p:ext uri="{D42A27DB-BD31-4B8C-83A1-F6EECF244321}">
                <p14:modId xmlns:p14="http://schemas.microsoft.com/office/powerpoint/2010/main" val="2120645197"/>
              </p:ext>
            </p:extLst>
          </p:nvPr>
        </p:nvGraphicFramePr>
        <p:xfrm>
          <a:off x="6434667" y="2318993"/>
          <a:ext cx="5350934" cy="184404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323069">
                  <a:extLst>
                    <a:ext uri="{9D8B030D-6E8A-4147-A177-3AD203B41FA5}">
                      <a16:colId xmlns:a16="http://schemas.microsoft.com/office/drawing/2014/main" val="2528330048"/>
                    </a:ext>
                  </a:extLst>
                </a:gridCol>
                <a:gridCol w="1231823">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3058839839"/>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Outdoor Recreational Activities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16.9%</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-18.00%</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-7.47%</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24.5%</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58.5%</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spTree>
    <p:extLst>
      <p:ext uri="{BB962C8B-B14F-4D97-AF65-F5344CB8AC3E}">
        <p14:creationId xmlns:p14="http://schemas.microsoft.com/office/powerpoint/2010/main" val="175368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4" name="Chart 3">
            <a:extLst>
              <a:ext uri="{FF2B5EF4-FFF2-40B4-BE49-F238E27FC236}">
                <a16:creationId xmlns:a16="http://schemas.microsoft.com/office/drawing/2014/main" id="{A89115A2-7A23-574C-944C-9C109C9487AE}"/>
              </a:ext>
            </a:extLst>
          </p:cNvPr>
          <p:cNvGraphicFramePr/>
          <p:nvPr>
            <p:extLst>
              <p:ext uri="{D42A27DB-BD31-4B8C-83A1-F6EECF244321}">
                <p14:modId xmlns:p14="http://schemas.microsoft.com/office/powerpoint/2010/main" val="650556937"/>
              </p:ext>
            </p:extLst>
          </p:nvPr>
        </p:nvGraphicFramePr>
        <p:xfrm>
          <a:off x="1262063" y="1285875"/>
          <a:ext cx="4799013" cy="4105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06C4A59-B389-0348-907D-1D9A3090922F}"/>
              </a:ext>
            </a:extLst>
          </p:cNvPr>
          <p:cNvGraphicFramePr/>
          <p:nvPr>
            <p:extLst>
              <p:ext uri="{D42A27DB-BD31-4B8C-83A1-F6EECF244321}">
                <p14:modId xmlns:p14="http://schemas.microsoft.com/office/powerpoint/2010/main" val="1787698500"/>
              </p:ext>
            </p:extLst>
          </p:nvPr>
        </p:nvGraphicFramePr>
        <p:xfrm>
          <a:off x="6127750" y="1285875"/>
          <a:ext cx="4799013" cy="4105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400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799F-9766-6049-93B1-A58082BB0EB1}"/>
              </a:ext>
            </a:extLst>
          </p:cNvPr>
          <p:cNvSpPr>
            <a:spLocks noGrp="1"/>
          </p:cNvSpPr>
          <p:nvPr>
            <p:ph type="title"/>
          </p:nvPr>
        </p:nvSpPr>
        <p:spPr/>
        <p:txBody>
          <a:bodyPr>
            <a:normAutofit/>
          </a:bodyPr>
          <a:lstStyle/>
          <a:p>
            <a:r>
              <a:rPr lang="en-US" sz="3200" dirty="0"/>
              <a:t>Large Events</a:t>
            </a:r>
          </a:p>
        </p:txBody>
      </p:sp>
      <p:graphicFrame>
        <p:nvGraphicFramePr>
          <p:cNvPr id="4" name="Table 3">
            <a:extLst>
              <a:ext uri="{FF2B5EF4-FFF2-40B4-BE49-F238E27FC236}">
                <a16:creationId xmlns:a16="http://schemas.microsoft.com/office/drawing/2014/main" id="{41933EBB-0B4E-1745-8BD6-1964C848588A}"/>
              </a:ext>
            </a:extLst>
          </p:cNvPr>
          <p:cNvGraphicFramePr>
            <a:graphicFrameLocks noGrp="1"/>
          </p:cNvGraphicFramePr>
          <p:nvPr>
            <p:extLst>
              <p:ext uri="{D42A27DB-BD31-4B8C-83A1-F6EECF244321}">
                <p14:modId xmlns:p14="http://schemas.microsoft.com/office/powerpoint/2010/main" val="877163676"/>
              </p:ext>
            </p:extLst>
          </p:nvPr>
        </p:nvGraphicFramePr>
        <p:xfrm>
          <a:off x="838200" y="1541449"/>
          <a:ext cx="5350934" cy="184404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323069">
                  <a:extLst>
                    <a:ext uri="{9D8B030D-6E8A-4147-A177-3AD203B41FA5}">
                      <a16:colId xmlns:a16="http://schemas.microsoft.com/office/drawing/2014/main" val="2528330048"/>
                    </a:ext>
                  </a:extLst>
                </a:gridCol>
                <a:gridCol w="1231823">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1256690140"/>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Entertainment Events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0.6%</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-88.96%</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-55.53%</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61.8%</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37.6%</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5" name="Table 4">
            <a:extLst>
              <a:ext uri="{FF2B5EF4-FFF2-40B4-BE49-F238E27FC236}">
                <a16:creationId xmlns:a16="http://schemas.microsoft.com/office/drawing/2014/main" id="{5F729DE6-6615-644D-A355-9F39F464719D}"/>
              </a:ext>
            </a:extLst>
          </p:cNvPr>
          <p:cNvGraphicFramePr>
            <a:graphicFrameLocks noGrp="1"/>
          </p:cNvGraphicFramePr>
          <p:nvPr>
            <p:extLst>
              <p:ext uri="{D42A27DB-BD31-4B8C-83A1-F6EECF244321}">
                <p14:modId xmlns:p14="http://schemas.microsoft.com/office/powerpoint/2010/main" val="2324415436"/>
              </p:ext>
            </p:extLst>
          </p:nvPr>
        </p:nvGraphicFramePr>
        <p:xfrm>
          <a:off x="838199" y="3717379"/>
          <a:ext cx="5350934" cy="184404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323069">
                  <a:extLst>
                    <a:ext uri="{9D8B030D-6E8A-4147-A177-3AD203B41FA5}">
                      <a16:colId xmlns:a16="http://schemas.microsoft.com/office/drawing/2014/main" val="2528330048"/>
                    </a:ext>
                  </a:extLst>
                </a:gridCol>
                <a:gridCol w="1231823">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566050981"/>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Political Events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0.8%</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-74.07%</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-8.14%</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10.2%</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89.0%</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6" name="Table 5">
            <a:extLst>
              <a:ext uri="{FF2B5EF4-FFF2-40B4-BE49-F238E27FC236}">
                <a16:creationId xmlns:a16="http://schemas.microsoft.com/office/drawing/2014/main" id="{84CE7C00-9166-E240-8121-1D7192479858}"/>
              </a:ext>
            </a:extLst>
          </p:cNvPr>
          <p:cNvGraphicFramePr>
            <a:graphicFrameLocks noGrp="1"/>
          </p:cNvGraphicFramePr>
          <p:nvPr>
            <p:extLst>
              <p:ext uri="{D42A27DB-BD31-4B8C-83A1-F6EECF244321}">
                <p14:modId xmlns:p14="http://schemas.microsoft.com/office/powerpoint/2010/main" val="1321857134"/>
              </p:ext>
            </p:extLst>
          </p:nvPr>
        </p:nvGraphicFramePr>
        <p:xfrm>
          <a:off x="6451600" y="1541449"/>
          <a:ext cx="5350934" cy="184404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323069">
                  <a:extLst>
                    <a:ext uri="{9D8B030D-6E8A-4147-A177-3AD203B41FA5}">
                      <a16:colId xmlns:a16="http://schemas.microsoft.com/office/drawing/2014/main" val="2528330048"/>
                    </a:ext>
                  </a:extLst>
                </a:gridCol>
                <a:gridCol w="1231823">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2603914013"/>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Religious Gatherings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0.8%</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-79.30%</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-19.94%</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24.4%</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74.8%</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7" name="Table 6">
            <a:extLst>
              <a:ext uri="{FF2B5EF4-FFF2-40B4-BE49-F238E27FC236}">
                <a16:creationId xmlns:a16="http://schemas.microsoft.com/office/drawing/2014/main" id="{5A9C7169-CCB6-8547-9AD4-18C8F6883952}"/>
              </a:ext>
            </a:extLst>
          </p:cNvPr>
          <p:cNvGraphicFramePr>
            <a:graphicFrameLocks noGrp="1"/>
          </p:cNvGraphicFramePr>
          <p:nvPr>
            <p:extLst>
              <p:ext uri="{D42A27DB-BD31-4B8C-83A1-F6EECF244321}">
                <p14:modId xmlns:p14="http://schemas.microsoft.com/office/powerpoint/2010/main" val="1895967252"/>
              </p:ext>
            </p:extLst>
          </p:nvPr>
        </p:nvGraphicFramePr>
        <p:xfrm>
          <a:off x="6485465" y="3717383"/>
          <a:ext cx="5350934" cy="1844040"/>
        </p:xfrm>
        <a:graphic>
          <a:graphicData uri="http://schemas.openxmlformats.org/drawingml/2006/table">
            <a:tbl>
              <a:tblPr firstRow="1" bandRow="1">
                <a:tableStyleId>{5C22544A-7EE6-4342-B048-85BDC9FD1C3A}</a:tableStyleId>
              </a:tblPr>
              <a:tblGrid>
                <a:gridCol w="1564219">
                  <a:extLst>
                    <a:ext uri="{9D8B030D-6E8A-4147-A177-3AD203B41FA5}">
                      <a16:colId xmlns:a16="http://schemas.microsoft.com/office/drawing/2014/main" val="2680997062"/>
                    </a:ext>
                  </a:extLst>
                </a:gridCol>
                <a:gridCol w="1323069">
                  <a:extLst>
                    <a:ext uri="{9D8B030D-6E8A-4147-A177-3AD203B41FA5}">
                      <a16:colId xmlns:a16="http://schemas.microsoft.com/office/drawing/2014/main" val="2528330048"/>
                    </a:ext>
                  </a:extLst>
                </a:gridCol>
                <a:gridCol w="1231823">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1214604660"/>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Conferences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0.5%</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-84.21%</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-20.74%</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24.2%</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75.4%</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spTree>
    <p:extLst>
      <p:ext uri="{BB962C8B-B14F-4D97-AF65-F5344CB8AC3E}">
        <p14:creationId xmlns:p14="http://schemas.microsoft.com/office/powerpoint/2010/main" val="237992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4" name="Chart 3">
            <a:extLst>
              <a:ext uri="{FF2B5EF4-FFF2-40B4-BE49-F238E27FC236}">
                <a16:creationId xmlns:a16="http://schemas.microsoft.com/office/drawing/2014/main" id="{F0B4EA8E-45D7-674F-941E-A5BD1BD6955F}"/>
              </a:ext>
            </a:extLst>
          </p:cNvPr>
          <p:cNvGraphicFramePr/>
          <p:nvPr>
            <p:extLst>
              <p:ext uri="{D42A27DB-BD31-4B8C-83A1-F6EECF244321}">
                <p14:modId xmlns:p14="http://schemas.microsoft.com/office/powerpoint/2010/main" val="3215701472"/>
              </p:ext>
            </p:extLst>
          </p:nvPr>
        </p:nvGraphicFramePr>
        <p:xfrm>
          <a:off x="1262063" y="1285875"/>
          <a:ext cx="4799013" cy="4105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BC37AD8-B6FC-754C-91AA-A29590C444E9}"/>
              </a:ext>
            </a:extLst>
          </p:cNvPr>
          <p:cNvGraphicFramePr/>
          <p:nvPr>
            <p:extLst>
              <p:ext uri="{D42A27DB-BD31-4B8C-83A1-F6EECF244321}">
                <p14:modId xmlns:p14="http://schemas.microsoft.com/office/powerpoint/2010/main" val="3861572466"/>
              </p:ext>
            </p:extLst>
          </p:nvPr>
        </p:nvGraphicFramePr>
        <p:xfrm>
          <a:off x="6127750" y="1285875"/>
          <a:ext cx="4799013" cy="4105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6292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Grant Acknowledgment</a:t>
            </a:r>
          </a:p>
        </p:txBody>
      </p:sp>
      <p:sp>
        <p:nvSpPr>
          <p:cNvPr id="3" name="Content Placeholder 2"/>
          <p:cNvSpPr>
            <a:spLocks noGrp="1"/>
          </p:cNvSpPr>
          <p:nvPr>
            <p:ph idx="1"/>
          </p:nvPr>
        </p:nvSpPr>
        <p:spPr>
          <a:xfrm>
            <a:off x="838200" y="1825625"/>
            <a:ext cx="9821333" cy="4136636"/>
          </a:xfrm>
        </p:spPr>
        <p:txBody>
          <a:bodyPr>
            <a:normAutofit/>
          </a:bodyPr>
          <a:lstStyle/>
          <a:p>
            <a:r>
              <a:rPr lang="en-US" sz="2000" dirty="0">
                <a:latin typeface="Times New Roman" panose="02020603050405020304" pitchFamily="18" charset="0"/>
                <a:cs typeface="Times New Roman" panose="02020603050405020304" pitchFamily="18" charset="0"/>
              </a:rPr>
              <a:t>The material in this presentation is based upon work supported by the U.S. Department of Homeland Security under Grant Award Number, 17STQAC00001-03-03."</a:t>
            </a:r>
          </a:p>
          <a:p>
            <a:pPr marL="0" indent="0">
              <a:buNone/>
            </a:pPr>
            <a:endParaRPr lang="en-US" sz="18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Disclaimer. The views and conclusions contained in this document are those of the authors and should not be interpreted as necessarily representing the official policies, either expressed or implied, of the U.S. Department of Homeland Security.</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57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49B5B0-F8DD-B348-A18F-5BC08C298DC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Demographics – Representative Sample</a:t>
            </a:r>
          </a:p>
        </p:txBody>
      </p:sp>
      <p:graphicFrame>
        <p:nvGraphicFramePr>
          <p:cNvPr id="5" name="Table 4">
            <a:extLst>
              <a:ext uri="{FF2B5EF4-FFF2-40B4-BE49-F238E27FC236}">
                <a16:creationId xmlns:a16="http://schemas.microsoft.com/office/drawing/2014/main" id="{0E8F3D90-CB09-1F42-8EA7-20D3C5D3973D}"/>
              </a:ext>
            </a:extLst>
          </p:cNvPr>
          <p:cNvGraphicFramePr>
            <a:graphicFrameLocks noGrp="1"/>
          </p:cNvGraphicFramePr>
          <p:nvPr>
            <p:extLst>
              <p:ext uri="{D42A27DB-BD31-4B8C-83A1-F6EECF244321}">
                <p14:modId xmlns:p14="http://schemas.microsoft.com/office/powerpoint/2010/main" val="242169206"/>
              </p:ext>
            </p:extLst>
          </p:nvPr>
        </p:nvGraphicFramePr>
        <p:xfrm>
          <a:off x="5062087" y="396240"/>
          <a:ext cx="6412491" cy="5445754"/>
        </p:xfrm>
        <a:graphic>
          <a:graphicData uri="http://schemas.openxmlformats.org/drawingml/2006/table">
            <a:tbl>
              <a:tblPr firstRow="1" firstCol="1">
                <a:tableStyleId>{5C22544A-7EE6-4342-B048-85BDC9FD1C3A}</a:tableStyleId>
              </a:tblPr>
              <a:tblGrid>
                <a:gridCol w="4347518">
                  <a:extLst>
                    <a:ext uri="{9D8B030D-6E8A-4147-A177-3AD203B41FA5}">
                      <a16:colId xmlns:a16="http://schemas.microsoft.com/office/drawing/2014/main" val="375051277"/>
                    </a:ext>
                  </a:extLst>
                </a:gridCol>
                <a:gridCol w="2064973">
                  <a:extLst>
                    <a:ext uri="{9D8B030D-6E8A-4147-A177-3AD203B41FA5}">
                      <a16:colId xmlns:a16="http://schemas.microsoft.com/office/drawing/2014/main" val="2323134938"/>
                    </a:ext>
                  </a:extLst>
                </a:gridCol>
              </a:tblGrid>
              <a:tr h="249107">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Characteristic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920" marR="78920" marT="0" marB="0" anchor="ct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Sample Size </a:t>
                      </a:r>
                    </a:p>
                  </a:txBody>
                  <a:tcPr marL="78920" marR="78920" marT="0" marB="0" anchor="ctr"/>
                </a:tc>
                <a:extLst>
                  <a:ext uri="{0D108BD9-81ED-4DB2-BD59-A6C34878D82A}">
                    <a16:rowId xmlns:a16="http://schemas.microsoft.com/office/drawing/2014/main" val="562734239"/>
                  </a:ext>
                </a:extLst>
              </a:tr>
              <a:tr h="249107">
                <a:tc>
                  <a:txBody>
                    <a:bodyPr/>
                    <a:lstStyle/>
                    <a:p>
                      <a:pPr marL="0" marR="0">
                        <a:spcBef>
                          <a:spcPts val="0"/>
                        </a:spcBef>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Sample Size (N)</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920" marR="78920" marT="0" marB="0">
                    <a:solidFill>
                      <a:schemeClr val="accent1">
                        <a:lumMod val="40000"/>
                        <a:lumOff val="60000"/>
                      </a:schemeClr>
                    </a:solidFill>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1328</a:t>
                      </a:r>
                    </a:p>
                  </a:txBody>
                  <a:tcPr marL="78920" marR="78920" marT="0" marB="0"/>
                </a:tc>
                <a:extLst>
                  <a:ext uri="{0D108BD9-81ED-4DB2-BD59-A6C34878D82A}">
                    <a16:rowId xmlns:a16="http://schemas.microsoft.com/office/drawing/2014/main" val="2779900581"/>
                  </a:ext>
                </a:extLst>
              </a:tr>
              <a:tr h="249107">
                <a:tc>
                  <a:txBody>
                    <a:bodyPr/>
                    <a:lstStyle/>
                    <a:p>
                      <a:pPr marL="0" marR="0">
                        <a:spcBef>
                          <a:spcPts val="0"/>
                        </a:spcBef>
                        <a:spcAft>
                          <a:spcPts val="0"/>
                        </a:spcAft>
                      </a:pPr>
                      <a:r>
                        <a:rPr lang="en-US" sz="1300" b="0">
                          <a:solidFill>
                            <a:schemeClr val="tx1"/>
                          </a:solidFill>
                          <a:effectLst/>
                          <a:latin typeface="Times New Roman" panose="02020603050405020304" pitchFamily="18" charset="0"/>
                          <a:cs typeface="Times New Roman" panose="02020603050405020304" pitchFamily="18" charset="0"/>
                        </a:rPr>
                        <a:t>Sex (% Female)</a:t>
                      </a:r>
                      <a:endParaRPr lang="en-US" sz="13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920" marR="78920"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50.0%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920" marR="78920" marT="0" marB="0"/>
                </a:tc>
                <a:extLst>
                  <a:ext uri="{0D108BD9-81ED-4DB2-BD59-A6C34878D82A}">
                    <a16:rowId xmlns:a16="http://schemas.microsoft.com/office/drawing/2014/main" val="2312544094"/>
                  </a:ext>
                </a:extLst>
              </a:tr>
              <a:tr h="249107">
                <a:tc>
                  <a:txBody>
                    <a:bodyPr/>
                    <a:lstStyle/>
                    <a:p>
                      <a:pPr marL="0" marR="0">
                        <a:spcBef>
                          <a:spcPts val="0"/>
                        </a:spcBef>
                        <a:spcAft>
                          <a:spcPts val="0"/>
                        </a:spcAft>
                      </a:pPr>
                      <a:r>
                        <a:rPr lang="en-US" sz="1300" b="0" dirty="0">
                          <a:solidFill>
                            <a:schemeClr val="tx1"/>
                          </a:solidFill>
                          <a:effectLst/>
                          <a:latin typeface="Times New Roman" panose="02020603050405020304" pitchFamily="18" charset="0"/>
                          <a:cs typeface="Times New Roman" panose="02020603050405020304" pitchFamily="18" charset="0"/>
                        </a:rPr>
                        <a:t>Mean Age (years)</a:t>
                      </a:r>
                      <a:endParaRPr lang="en-US"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920" marR="78920"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46 (SD=16)</a:t>
                      </a:r>
                    </a:p>
                  </a:txBody>
                  <a:tcPr marL="78920" marR="78920" marT="0" marB="0"/>
                </a:tc>
                <a:extLst>
                  <a:ext uri="{0D108BD9-81ED-4DB2-BD59-A6C34878D82A}">
                    <a16:rowId xmlns:a16="http://schemas.microsoft.com/office/drawing/2014/main" val="1360134997"/>
                  </a:ext>
                </a:extLst>
              </a:tr>
              <a:tr h="249107">
                <a:tc>
                  <a:txBody>
                    <a:bodyPr/>
                    <a:lstStyle/>
                    <a:p>
                      <a:pPr marL="0" marR="0">
                        <a:spcBef>
                          <a:spcPts val="0"/>
                        </a:spcBef>
                        <a:spcAft>
                          <a:spcPts val="0"/>
                        </a:spcAft>
                      </a:pPr>
                      <a:r>
                        <a:rPr lang="en-US" sz="1300" b="0">
                          <a:solidFill>
                            <a:schemeClr val="tx1"/>
                          </a:solidFill>
                          <a:effectLst/>
                          <a:latin typeface="Times New Roman" panose="02020603050405020304" pitchFamily="18" charset="0"/>
                          <a:cs typeface="Times New Roman" panose="02020603050405020304" pitchFamily="18" charset="0"/>
                        </a:rPr>
                        <a:t>Race </a:t>
                      </a:r>
                      <a:endParaRPr lang="en-US" sz="13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920" marR="78920"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920" marR="78920" marT="0" marB="0"/>
                </a:tc>
                <a:extLst>
                  <a:ext uri="{0D108BD9-81ED-4DB2-BD59-A6C34878D82A}">
                    <a16:rowId xmlns:a16="http://schemas.microsoft.com/office/drawing/2014/main" val="232973701"/>
                  </a:ext>
                </a:extLst>
              </a:tr>
              <a:tr h="249107">
                <a:tc>
                  <a:txBody>
                    <a:bodyPr/>
                    <a:lstStyle/>
                    <a:p>
                      <a:pPr marL="0" marR="0" indent="152400">
                        <a:spcBef>
                          <a:spcPts val="0"/>
                        </a:spcBef>
                        <a:spcAft>
                          <a:spcPts val="0"/>
                        </a:spcAft>
                      </a:pPr>
                      <a:r>
                        <a:rPr lang="en-US"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Asian</a:t>
                      </a:r>
                    </a:p>
                  </a:txBody>
                  <a:tcPr marL="78920" marR="78920"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8.1%</a:t>
                      </a:r>
                    </a:p>
                  </a:txBody>
                  <a:tcPr marL="78920" marR="78920" marT="0" marB="0"/>
                </a:tc>
                <a:extLst>
                  <a:ext uri="{0D108BD9-81ED-4DB2-BD59-A6C34878D82A}">
                    <a16:rowId xmlns:a16="http://schemas.microsoft.com/office/drawing/2014/main" val="1060609178"/>
                  </a:ext>
                </a:extLst>
              </a:tr>
              <a:tr h="249107">
                <a:tc>
                  <a:txBody>
                    <a:bodyPr/>
                    <a:lstStyle/>
                    <a:p>
                      <a:pPr marL="0" marR="0">
                        <a:spcBef>
                          <a:spcPts val="0"/>
                        </a:spcBef>
                        <a:spcAft>
                          <a:spcPts val="0"/>
                        </a:spcAft>
                      </a:pPr>
                      <a:r>
                        <a:rPr lang="en-US" sz="1300" b="0">
                          <a:solidFill>
                            <a:schemeClr val="tx1"/>
                          </a:solidFill>
                          <a:effectLst/>
                          <a:latin typeface="Times New Roman" panose="02020603050405020304" pitchFamily="18" charset="0"/>
                          <a:cs typeface="Times New Roman" panose="02020603050405020304" pitchFamily="18" charset="0"/>
                        </a:rPr>
                        <a:t>    Black/African American</a:t>
                      </a:r>
                      <a:endParaRPr lang="en-US" sz="13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920" marR="78920"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13.5%</a:t>
                      </a:r>
                    </a:p>
                  </a:txBody>
                  <a:tcPr marL="78920" marR="78920" marT="0" marB="0"/>
                </a:tc>
                <a:extLst>
                  <a:ext uri="{0D108BD9-81ED-4DB2-BD59-A6C34878D82A}">
                    <a16:rowId xmlns:a16="http://schemas.microsoft.com/office/drawing/2014/main" val="411138242"/>
                  </a:ext>
                </a:extLst>
              </a:tr>
              <a:tr h="249107">
                <a:tc>
                  <a:txBody>
                    <a:bodyPr/>
                    <a:lstStyle/>
                    <a:p>
                      <a:pPr marL="0" marR="0">
                        <a:spcBef>
                          <a:spcPts val="0"/>
                        </a:spcBef>
                        <a:spcAft>
                          <a:spcPts val="0"/>
                        </a:spcAft>
                      </a:pPr>
                      <a:r>
                        <a:rPr lang="en-US" sz="1300" b="0" dirty="0">
                          <a:solidFill>
                            <a:schemeClr val="tx1"/>
                          </a:solidFill>
                          <a:effectLst/>
                          <a:latin typeface="Times New Roman" panose="02020603050405020304" pitchFamily="18" charset="0"/>
                          <a:cs typeface="Times New Roman" panose="02020603050405020304" pitchFamily="18" charset="0"/>
                        </a:rPr>
                        <a:t>    American Indian/Alaska Native/Pacific Islander</a:t>
                      </a:r>
                      <a:endParaRPr lang="en-US"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920" marR="78920"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78920" marR="78920" marT="0" marB="0"/>
                </a:tc>
                <a:extLst>
                  <a:ext uri="{0D108BD9-81ED-4DB2-BD59-A6C34878D82A}">
                    <a16:rowId xmlns:a16="http://schemas.microsoft.com/office/drawing/2014/main" val="1411632708"/>
                  </a:ext>
                </a:extLst>
              </a:tr>
              <a:tr h="249107">
                <a:tc>
                  <a:txBody>
                    <a:bodyPr/>
                    <a:lstStyle/>
                    <a:p>
                      <a:pPr marL="0" marR="0">
                        <a:spcBef>
                          <a:spcPts val="0"/>
                        </a:spcBef>
                        <a:spcAft>
                          <a:spcPts val="0"/>
                        </a:spcAft>
                      </a:pPr>
                      <a:r>
                        <a:rPr lang="en-US" sz="1300" b="0" dirty="0">
                          <a:solidFill>
                            <a:schemeClr val="tx1"/>
                          </a:solidFill>
                          <a:effectLst/>
                          <a:latin typeface="Times New Roman" panose="02020603050405020304" pitchFamily="18" charset="0"/>
                          <a:cs typeface="Times New Roman" panose="02020603050405020304" pitchFamily="18" charset="0"/>
                        </a:rPr>
                        <a:t>    Hispanic/Latino</a:t>
                      </a:r>
                      <a:endParaRPr lang="en-US"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920" marR="78920"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6.6%</a:t>
                      </a:r>
                    </a:p>
                  </a:txBody>
                  <a:tcPr marL="78920" marR="78920" marT="0" marB="0"/>
                </a:tc>
                <a:extLst>
                  <a:ext uri="{0D108BD9-81ED-4DB2-BD59-A6C34878D82A}">
                    <a16:rowId xmlns:a16="http://schemas.microsoft.com/office/drawing/2014/main" val="1487317216"/>
                  </a:ext>
                </a:extLst>
              </a:tr>
              <a:tr h="249107">
                <a:tc>
                  <a:txBody>
                    <a:bodyPr/>
                    <a:lstStyle/>
                    <a:p>
                      <a:pPr marL="0" marR="0" indent="152400">
                        <a:spcBef>
                          <a:spcPts val="0"/>
                        </a:spcBef>
                        <a:spcAft>
                          <a:spcPts val="0"/>
                        </a:spcAft>
                      </a:pPr>
                      <a:r>
                        <a:rPr lang="en-US" sz="13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Other</a:t>
                      </a:r>
                    </a:p>
                  </a:txBody>
                  <a:tcPr marL="78920" marR="78920"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78920" marR="78920" marT="0" marB="0"/>
                </a:tc>
                <a:extLst>
                  <a:ext uri="{0D108BD9-81ED-4DB2-BD59-A6C34878D82A}">
                    <a16:rowId xmlns:a16="http://schemas.microsoft.com/office/drawing/2014/main" val="2288391993"/>
                  </a:ext>
                </a:extLst>
              </a:tr>
              <a:tr h="249107">
                <a:tc>
                  <a:txBody>
                    <a:bodyPr/>
                    <a:lstStyle/>
                    <a:p>
                      <a:pPr marL="0" marR="0" indent="152400">
                        <a:spcBef>
                          <a:spcPts val="0"/>
                        </a:spcBef>
                        <a:spcAft>
                          <a:spcPts val="0"/>
                        </a:spcAft>
                      </a:pPr>
                      <a:r>
                        <a:rPr lang="en-US" sz="13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White</a:t>
                      </a:r>
                    </a:p>
                  </a:txBody>
                  <a:tcPr marL="78920" marR="78920"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75.3%</a:t>
                      </a:r>
                    </a:p>
                  </a:txBody>
                  <a:tcPr marL="78920" marR="78920" marT="0" marB="0"/>
                </a:tc>
                <a:extLst>
                  <a:ext uri="{0D108BD9-81ED-4DB2-BD59-A6C34878D82A}">
                    <a16:rowId xmlns:a16="http://schemas.microsoft.com/office/drawing/2014/main" val="1909813336"/>
                  </a:ext>
                </a:extLst>
              </a:tr>
              <a:tr h="249107">
                <a:tc>
                  <a:txBody>
                    <a:bodyPr/>
                    <a:lstStyle/>
                    <a:p>
                      <a:pPr marL="0" marR="0">
                        <a:spcBef>
                          <a:spcPts val="0"/>
                        </a:spcBef>
                        <a:spcAft>
                          <a:spcPts val="0"/>
                        </a:spcAft>
                      </a:pPr>
                      <a:r>
                        <a:rPr lang="en-US" sz="1300" b="0" dirty="0">
                          <a:solidFill>
                            <a:schemeClr val="tx1"/>
                          </a:solidFill>
                          <a:effectLst/>
                          <a:latin typeface="Times New Roman" panose="02020603050405020304" pitchFamily="18" charset="0"/>
                          <a:cs typeface="Times New Roman" panose="02020603050405020304" pitchFamily="18" charset="0"/>
                        </a:rPr>
                        <a:t>Highest Education </a:t>
                      </a:r>
                      <a:endParaRPr lang="en-US"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278" marR="80278"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278" marR="80278" marT="0" marB="0"/>
                </a:tc>
                <a:extLst>
                  <a:ext uri="{0D108BD9-81ED-4DB2-BD59-A6C34878D82A}">
                    <a16:rowId xmlns:a16="http://schemas.microsoft.com/office/drawing/2014/main" val="771313526"/>
                  </a:ext>
                </a:extLst>
              </a:tr>
              <a:tr h="249107">
                <a:tc>
                  <a:txBody>
                    <a:bodyPr/>
                    <a:lstStyle/>
                    <a:p>
                      <a:pPr marL="0" marR="0" indent="152400" algn="just">
                        <a:spcBef>
                          <a:spcPts val="0"/>
                        </a:spcBef>
                        <a:spcAft>
                          <a:spcPts val="0"/>
                        </a:spcAft>
                      </a:pPr>
                      <a:r>
                        <a:rPr lang="en-US" sz="1300" b="0">
                          <a:solidFill>
                            <a:schemeClr val="tx1"/>
                          </a:solidFill>
                          <a:effectLst/>
                          <a:latin typeface="Times New Roman" panose="02020603050405020304" pitchFamily="18" charset="0"/>
                          <a:cs typeface="Times New Roman" panose="02020603050405020304" pitchFamily="18" charset="0"/>
                        </a:rPr>
                        <a:t>Less than a Bachelor’s degree</a:t>
                      </a:r>
                      <a:endParaRPr lang="en-US" sz="13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278" marR="80278"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39.7%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278" marR="80278" marT="0" marB="0"/>
                </a:tc>
                <a:extLst>
                  <a:ext uri="{0D108BD9-81ED-4DB2-BD59-A6C34878D82A}">
                    <a16:rowId xmlns:a16="http://schemas.microsoft.com/office/drawing/2014/main" val="387214805"/>
                  </a:ext>
                </a:extLst>
              </a:tr>
              <a:tr h="249107">
                <a:tc>
                  <a:txBody>
                    <a:bodyPr/>
                    <a:lstStyle/>
                    <a:p>
                      <a:pPr marL="0" marR="0" indent="152400">
                        <a:spcBef>
                          <a:spcPts val="0"/>
                        </a:spcBef>
                        <a:spcAft>
                          <a:spcPts val="0"/>
                        </a:spcAft>
                      </a:pPr>
                      <a:r>
                        <a:rPr lang="en-US" sz="1300" b="0" dirty="0">
                          <a:solidFill>
                            <a:schemeClr val="tx1"/>
                          </a:solidFill>
                          <a:effectLst/>
                          <a:latin typeface="Times New Roman" panose="02020603050405020304" pitchFamily="18" charset="0"/>
                          <a:cs typeface="Times New Roman" panose="02020603050405020304" pitchFamily="18" charset="0"/>
                        </a:rPr>
                        <a:t>Bachelor’s degree or higher</a:t>
                      </a:r>
                      <a:endParaRPr lang="en-US"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278" marR="80278"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60.3%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278" marR="80278" marT="0" marB="0"/>
                </a:tc>
                <a:extLst>
                  <a:ext uri="{0D108BD9-81ED-4DB2-BD59-A6C34878D82A}">
                    <a16:rowId xmlns:a16="http://schemas.microsoft.com/office/drawing/2014/main" val="2791426660"/>
                  </a:ext>
                </a:extLst>
              </a:tr>
              <a:tr h="231807">
                <a:tc>
                  <a:txBody>
                    <a:bodyPr/>
                    <a:lstStyle/>
                    <a:p>
                      <a:pPr marL="0" marR="0">
                        <a:spcBef>
                          <a:spcPts val="0"/>
                        </a:spcBef>
                        <a:spcAft>
                          <a:spcPts val="0"/>
                        </a:spcAft>
                      </a:pPr>
                      <a:r>
                        <a:rPr lang="en-US"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Income</a:t>
                      </a:r>
                    </a:p>
                  </a:txBody>
                  <a:tcPr marL="80278" marR="80278" marT="0" marB="0">
                    <a:solidFill>
                      <a:schemeClr val="accent1">
                        <a:lumMod val="40000"/>
                        <a:lumOff val="60000"/>
                      </a:schemeClr>
                    </a:solidFill>
                  </a:tcPr>
                </a:tc>
                <a:tc>
                  <a:txBody>
                    <a:bodyPr/>
                    <a:lstStyle/>
                    <a:p>
                      <a:pPr marL="0" marR="0">
                        <a:spcBef>
                          <a:spcPts val="0"/>
                        </a:spcBef>
                        <a:spcAft>
                          <a:spcPts val="0"/>
                        </a:spcAft>
                      </a:pP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278" marR="80278" marT="0" marB="0"/>
                </a:tc>
                <a:extLst>
                  <a:ext uri="{0D108BD9-81ED-4DB2-BD59-A6C34878D82A}">
                    <a16:rowId xmlns:a16="http://schemas.microsoft.com/office/drawing/2014/main" val="1059136388"/>
                  </a:ext>
                </a:extLst>
              </a:tr>
              <a:tr h="249107">
                <a:tc>
                  <a:txBody>
                    <a:bodyPr/>
                    <a:lstStyle/>
                    <a:p>
                      <a:pPr marL="0" marR="0">
                        <a:spcBef>
                          <a:spcPts val="0"/>
                        </a:spcBef>
                        <a:spcAft>
                          <a:spcPts val="0"/>
                        </a:spcAft>
                      </a:pPr>
                      <a:r>
                        <a:rPr lang="en-US"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Less than $50,000</a:t>
                      </a:r>
                    </a:p>
                  </a:txBody>
                  <a:tcPr marL="80278" marR="80278"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36.7%</a:t>
                      </a:r>
                    </a:p>
                  </a:txBody>
                  <a:tcPr marL="80278" marR="80278" marT="0" marB="0"/>
                </a:tc>
                <a:extLst>
                  <a:ext uri="{0D108BD9-81ED-4DB2-BD59-A6C34878D82A}">
                    <a16:rowId xmlns:a16="http://schemas.microsoft.com/office/drawing/2014/main" val="1606929901"/>
                  </a:ext>
                </a:extLst>
              </a:tr>
              <a:tr h="249107">
                <a:tc>
                  <a:txBody>
                    <a:bodyPr/>
                    <a:lstStyle/>
                    <a:p>
                      <a:pPr marL="0" marR="0">
                        <a:spcBef>
                          <a:spcPts val="0"/>
                        </a:spcBef>
                        <a:spcAft>
                          <a:spcPts val="0"/>
                        </a:spcAft>
                      </a:pPr>
                      <a:r>
                        <a:rPr lang="en-US" sz="13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$50,000-$100,000</a:t>
                      </a:r>
                    </a:p>
                  </a:txBody>
                  <a:tcPr marL="80278" marR="80278"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37.3%</a:t>
                      </a:r>
                    </a:p>
                  </a:txBody>
                  <a:tcPr marL="80278" marR="80278" marT="0" marB="0"/>
                </a:tc>
                <a:extLst>
                  <a:ext uri="{0D108BD9-81ED-4DB2-BD59-A6C34878D82A}">
                    <a16:rowId xmlns:a16="http://schemas.microsoft.com/office/drawing/2014/main" val="3734617278"/>
                  </a:ext>
                </a:extLst>
              </a:tr>
              <a:tr h="249107">
                <a:tc>
                  <a:txBody>
                    <a:bodyPr/>
                    <a:lstStyle/>
                    <a:p>
                      <a:pPr marL="0" marR="0">
                        <a:spcBef>
                          <a:spcPts val="0"/>
                        </a:spcBef>
                        <a:spcAft>
                          <a:spcPts val="0"/>
                        </a:spcAft>
                      </a:pPr>
                      <a:r>
                        <a:rPr lang="en-US" sz="13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More than $100,000</a:t>
                      </a:r>
                    </a:p>
                  </a:txBody>
                  <a:tcPr marL="80278" marR="80278"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cs typeface="Times New Roman" panose="02020603050405020304" pitchFamily="18" charset="0"/>
                        </a:rPr>
                        <a:t>24.3%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278" marR="80278" marT="0" marB="0"/>
                </a:tc>
                <a:extLst>
                  <a:ext uri="{0D108BD9-81ED-4DB2-BD59-A6C34878D82A}">
                    <a16:rowId xmlns:a16="http://schemas.microsoft.com/office/drawing/2014/main" val="3127999753"/>
                  </a:ext>
                </a:extLst>
              </a:tr>
              <a:tr h="249107">
                <a:tc>
                  <a:txBody>
                    <a:bodyPr/>
                    <a:lstStyle/>
                    <a:p>
                      <a:pPr marL="0" marR="0">
                        <a:spcBef>
                          <a:spcPts val="0"/>
                        </a:spcBef>
                        <a:spcAft>
                          <a:spcPts val="0"/>
                        </a:spcAft>
                      </a:pPr>
                      <a:r>
                        <a:rPr lang="en-US" sz="13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Relocated in the past year </a:t>
                      </a:r>
                    </a:p>
                  </a:txBody>
                  <a:tcPr marL="80278" marR="80278"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13.9%</a:t>
                      </a:r>
                    </a:p>
                  </a:txBody>
                  <a:tcPr marL="80278" marR="80278" marT="0" marB="0"/>
                </a:tc>
                <a:extLst>
                  <a:ext uri="{0D108BD9-81ED-4DB2-BD59-A6C34878D82A}">
                    <a16:rowId xmlns:a16="http://schemas.microsoft.com/office/drawing/2014/main" val="4160362005"/>
                  </a:ext>
                </a:extLst>
              </a:tr>
              <a:tr h="231807">
                <a:tc>
                  <a:txBody>
                    <a:bodyPr/>
                    <a:lstStyle/>
                    <a:p>
                      <a:pPr marL="0" marR="0">
                        <a:spcBef>
                          <a:spcPts val="0"/>
                        </a:spcBef>
                        <a:spcAft>
                          <a:spcPts val="0"/>
                        </a:spcAft>
                      </a:pPr>
                      <a:r>
                        <a:rPr lang="en-US" sz="13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Employment Status</a:t>
                      </a:r>
                    </a:p>
                  </a:txBody>
                  <a:tcPr marL="80278" marR="80278" marT="0" marB="0">
                    <a:solidFill>
                      <a:schemeClr val="accent1">
                        <a:lumMod val="40000"/>
                        <a:lumOff val="60000"/>
                      </a:schemeClr>
                    </a:solidFill>
                  </a:tcPr>
                </a:tc>
                <a:tc>
                  <a:txBody>
                    <a:bodyPr/>
                    <a:lstStyle/>
                    <a:p>
                      <a:pPr marL="0" marR="0">
                        <a:spcBef>
                          <a:spcPts val="0"/>
                        </a:spcBef>
                        <a:spcAft>
                          <a:spcPts val="0"/>
                        </a:spcAft>
                      </a:pP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278" marR="80278" marT="0" marB="0"/>
                </a:tc>
                <a:extLst>
                  <a:ext uri="{0D108BD9-81ED-4DB2-BD59-A6C34878D82A}">
                    <a16:rowId xmlns:a16="http://schemas.microsoft.com/office/drawing/2014/main" val="1035271336"/>
                  </a:ext>
                </a:extLst>
              </a:tr>
              <a:tr h="249107">
                <a:tc>
                  <a:txBody>
                    <a:bodyPr/>
                    <a:lstStyle/>
                    <a:p>
                      <a:pPr marL="0" marR="0">
                        <a:spcBef>
                          <a:spcPts val="0"/>
                        </a:spcBef>
                        <a:spcAft>
                          <a:spcPts val="0"/>
                        </a:spcAft>
                      </a:pPr>
                      <a:r>
                        <a:rPr lang="en-US" sz="13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Unemployed BEFORE pandemic</a:t>
                      </a:r>
                    </a:p>
                  </a:txBody>
                  <a:tcPr marL="80278" marR="80278" marT="0" marB="0">
                    <a:solidFill>
                      <a:schemeClr val="accent1">
                        <a:lumMod val="40000"/>
                        <a:lumOff val="60000"/>
                      </a:schemeClr>
                    </a:solidFill>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24.7%</a:t>
                      </a:r>
                    </a:p>
                  </a:txBody>
                  <a:tcPr marL="80278" marR="80278" marT="0" marB="0"/>
                </a:tc>
                <a:extLst>
                  <a:ext uri="{0D108BD9-81ED-4DB2-BD59-A6C34878D82A}">
                    <a16:rowId xmlns:a16="http://schemas.microsoft.com/office/drawing/2014/main" val="1346943969"/>
                  </a:ext>
                </a:extLst>
              </a:tr>
              <a:tr h="249107">
                <a:tc>
                  <a:txBody>
                    <a:bodyPr/>
                    <a:lstStyle/>
                    <a:p>
                      <a:pPr marL="0" marR="0">
                        <a:spcBef>
                          <a:spcPts val="0"/>
                        </a:spcBef>
                        <a:spcAft>
                          <a:spcPts val="0"/>
                        </a:spcAft>
                      </a:pPr>
                      <a:r>
                        <a:rPr lang="en-US" sz="13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Unemployed CURRENTLY</a:t>
                      </a:r>
                    </a:p>
                  </a:txBody>
                  <a:tcPr marL="80278" marR="80278" marT="0" marB="0">
                    <a:solidFill>
                      <a:schemeClr val="accent1">
                        <a:lumMod val="40000"/>
                        <a:lumOff val="60000"/>
                      </a:schemeClr>
                    </a:solidFill>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27.1%</a:t>
                      </a:r>
                    </a:p>
                  </a:txBody>
                  <a:tcPr marL="80278" marR="80278" marT="0" marB="0"/>
                </a:tc>
                <a:extLst>
                  <a:ext uri="{0D108BD9-81ED-4DB2-BD59-A6C34878D82A}">
                    <a16:rowId xmlns:a16="http://schemas.microsoft.com/office/drawing/2014/main" val="1292991543"/>
                  </a:ext>
                </a:extLst>
              </a:tr>
            </a:tbl>
          </a:graphicData>
        </a:graphic>
      </p:graphicFrame>
    </p:spTree>
    <p:extLst>
      <p:ext uri="{BB962C8B-B14F-4D97-AF65-F5344CB8AC3E}">
        <p14:creationId xmlns:p14="http://schemas.microsoft.com/office/powerpoint/2010/main" val="12727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3C099E65-DCE8-2146-8D17-6E70F9C819E3}"/>
              </a:ext>
            </a:extLst>
          </p:cNvPr>
          <p:cNvGraphicFramePr/>
          <p:nvPr>
            <p:extLst>
              <p:ext uri="{D42A27DB-BD31-4B8C-83A1-F6EECF244321}">
                <p14:modId xmlns:p14="http://schemas.microsoft.com/office/powerpoint/2010/main" val="3603404767"/>
              </p:ext>
            </p:extLst>
          </p:nvPr>
        </p:nvGraphicFramePr>
        <p:xfrm>
          <a:off x="642940" y="1674813"/>
          <a:ext cx="5197422" cy="4185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3146AF3-D25B-4C4C-8906-29A26CA95E63}"/>
              </a:ext>
            </a:extLst>
          </p:cNvPr>
          <p:cNvGraphicFramePr/>
          <p:nvPr>
            <p:extLst>
              <p:ext uri="{D42A27DB-BD31-4B8C-83A1-F6EECF244321}">
                <p14:modId xmlns:p14="http://schemas.microsoft.com/office/powerpoint/2010/main" val="1151642454"/>
              </p:ext>
            </p:extLst>
          </p:nvPr>
        </p:nvGraphicFramePr>
        <p:xfrm>
          <a:off x="6267135" y="1674813"/>
          <a:ext cx="5280341"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FDE851E-A221-AF4D-83D3-D779A2F68B0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Work</a:t>
            </a:r>
          </a:p>
        </p:txBody>
      </p:sp>
    </p:spTree>
    <p:extLst>
      <p:ext uri="{BB962C8B-B14F-4D97-AF65-F5344CB8AC3E}">
        <p14:creationId xmlns:p14="http://schemas.microsoft.com/office/powerpoint/2010/main" val="258231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3F385-0533-E94B-8C60-974F80FA7F3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School</a:t>
            </a:r>
          </a:p>
        </p:txBody>
      </p:sp>
      <p:graphicFrame>
        <p:nvGraphicFramePr>
          <p:cNvPr id="4" name="Chart 3">
            <a:extLst>
              <a:ext uri="{FF2B5EF4-FFF2-40B4-BE49-F238E27FC236}">
                <a16:creationId xmlns:a16="http://schemas.microsoft.com/office/drawing/2014/main" id="{AF74B339-2A97-AB4D-B9E9-B6F36E73428E}"/>
              </a:ext>
            </a:extLst>
          </p:cNvPr>
          <p:cNvGraphicFramePr/>
          <p:nvPr>
            <p:extLst>
              <p:ext uri="{D42A27DB-BD31-4B8C-83A1-F6EECF244321}">
                <p14:modId xmlns:p14="http://schemas.microsoft.com/office/powerpoint/2010/main" val="4128181913"/>
              </p:ext>
            </p:extLst>
          </p:nvPr>
        </p:nvGraphicFramePr>
        <p:xfrm>
          <a:off x="5059680" y="643467"/>
          <a:ext cx="6498336" cy="5157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229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3FF4-C413-B546-A9F8-34FBB5E13BCD}"/>
              </a:ext>
            </a:extLst>
          </p:cNvPr>
          <p:cNvSpPr>
            <a:spLocks noGrp="1"/>
          </p:cNvSpPr>
          <p:nvPr>
            <p:ph type="title"/>
          </p:nvPr>
        </p:nvSpPr>
        <p:spPr>
          <a:xfrm>
            <a:off x="635000" y="348192"/>
            <a:ext cx="10515600" cy="1325563"/>
          </a:xfrm>
        </p:spPr>
        <p:txBody>
          <a:bodyPr>
            <a:normAutofit/>
          </a:bodyPr>
          <a:lstStyle/>
          <a:p>
            <a:r>
              <a:rPr lang="en-US" sz="3200" dirty="0">
                <a:latin typeface="Times New Roman" panose="02020603050405020304" pitchFamily="18" charset="0"/>
                <a:cs typeface="Times New Roman" panose="02020603050405020304" pitchFamily="18" charset="0"/>
              </a:rPr>
              <a:t>Travel &amp; Transportation</a:t>
            </a:r>
          </a:p>
        </p:txBody>
      </p:sp>
      <p:graphicFrame>
        <p:nvGraphicFramePr>
          <p:cNvPr id="4" name="Table 4">
            <a:extLst>
              <a:ext uri="{FF2B5EF4-FFF2-40B4-BE49-F238E27FC236}">
                <a16:creationId xmlns:a16="http://schemas.microsoft.com/office/drawing/2014/main" id="{E8FCCBB6-23F7-C94D-94CD-0D01705FB39B}"/>
              </a:ext>
            </a:extLst>
          </p:cNvPr>
          <p:cNvGraphicFramePr>
            <a:graphicFrameLocks noGrp="1"/>
          </p:cNvGraphicFramePr>
          <p:nvPr>
            <p:extLst>
              <p:ext uri="{D42A27DB-BD31-4B8C-83A1-F6EECF244321}">
                <p14:modId xmlns:p14="http://schemas.microsoft.com/office/powerpoint/2010/main" val="3636160177"/>
              </p:ext>
            </p:extLst>
          </p:nvPr>
        </p:nvGraphicFramePr>
        <p:xfrm>
          <a:off x="635000" y="3687749"/>
          <a:ext cx="5350932" cy="1630680"/>
        </p:xfrm>
        <a:graphic>
          <a:graphicData uri="http://schemas.openxmlformats.org/drawingml/2006/table">
            <a:tbl>
              <a:tblPr firstRow="1" bandRow="1">
                <a:tableStyleId>{5C22544A-7EE6-4342-B048-85BDC9FD1C3A}</a:tableStyleId>
              </a:tblPr>
              <a:tblGrid>
                <a:gridCol w="1581106">
                  <a:extLst>
                    <a:ext uri="{9D8B030D-6E8A-4147-A177-3AD203B41FA5}">
                      <a16:colId xmlns:a16="http://schemas.microsoft.com/office/drawing/2014/main" val="2680997062"/>
                    </a:ext>
                  </a:extLst>
                </a:gridCol>
                <a:gridCol w="1107197">
                  <a:extLst>
                    <a:ext uri="{9D8B030D-6E8A-4147-A177-3AD203B41FA5}">
                      <a16:colId xmlns:a16="http://schemas.microsoft.com/office/drawing/2014/main" val="2528330048"/>
                    </a:ext>
                  </a:extLst>
                </a:gridCol>
                <a:gridCol w="1440866">
                  <a:extLst>
                    <a:ext uri="{9D8B030D-6E8A-4147-A177-3AD203B41FA5}">
                      <a16:colId xmlns:a16="http://schemas.microsoft.com/office/drawing/2014/main" val="4100296723"/>
                    </a:ext>
                  </a:extLst>
                </a:gridCol>
                <a:gridCol w="1221763">
                  <a:extLst>
                    <a:ext uri="{9D8B030D-6E8A-4147-A177-3AD203B41FA5}">
                      <a16:colId xmlns:a16="http://schemas.microsoft.com/office/drawing/2014/main" val="1322988325"/>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International Air Travel</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0.5%</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-87.37%</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-26.45%</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29.7%</a:t>
                      </a:r>
                    </a:p>
                  </a:txBody>
                  <a:tcPr anchor="ctr"/>
                </a:tc>
                <a:tc vMerge="1">
                  <a:txBody>
                    <a:bodyPr/>
                    <a:lstStyle/>
                    <a:p>
                      <a:endParaRPr lang="en-US">
                        <a:latin typeface="Times New Roman" panose="02020603050405020304" pitchFamily="18" charset="0"/>
                        <a:cs typeface="Times New Roman" panose="02020603050405020304" pitchFamily="18" charset="0"/>
                      </a:endParaRPr>
                    </a:p>
                  </a:txBody>
                  <a:tcPr/>
                </a:tc>
                <a:tc vMerge="1">
                  <a:txBody>
                    <a:bodyPr/>
                    <a:lstStyle/>
                    <a:p>
                      <a:endParaRPr lang="en-US"/>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69.7%</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a:p>
                  </a:txBody>
                  <a:tcPr/>
                </a:tc>
                <a:extLst>
                  <a:ext uri="{0D108BD9-81ED-4DB2-BD59-A6C34878D82A}">
                    <a16:rowId xmlns:a16="http://schemas.microsoft.com/office/drawing/2014/main" val="1311271426"/>
                  </a:ext>
                </a:extLst>
              </a:tr>
            </a:tbl>
          </a:graphicData>
        </a:graphic>
      </p:graphicFrame>
      <p:graphicFrame>
        <p:nvGraphicFramePr>
          <p:cNvPr id="5" name="Table 4">
            <a:extLst>
              <a:ext uri="{FF2B5EF4-FFF2-40B4-BE49-F238E27FC236}">
                <a16:creationId xmlns:a16="http://schemas.microsoft.com/office/drawing/2014/main" id="{F02A59F4-EE30-5440-AEAC-4ADC21B85DC0}"/>
              </a:ext>
            </a:extLst>
          </p:cNvPr>
          <p:cNvGraphicFramePr>
            <a:graphicFrameLocks noGrp="1"/>
          </p:cNvGraphicFramePr>
          <p:nvPr>
            <p:extLst>
              <p:ext uri="{D42A27DB-BD31-4B8C-83A1-F6EECF244321}">
                <p14:modId xmlns:p14="http://schemas.microsoft.com/office/powerpoint/2010/main" val="1295246406"/>
              </p:ext>
            </p:extLst>
          </p:nvPr>
        </p:nvGraphicFramePr>
        <p:xfrm>
          <a:off x="634998" y="1673755"/>
          <a:ext cx="5350934" cy="1630680"/>
        </p:xfrm>
        <a:graphic>
          <a:graphicData uri="http://schemas.openxmlformats.org/drawingml/2006/table">
            <a:tbl>
              <a:tblPr firstRow="1" bandRow="1">
                <a:tableStyleId>{5C22544A-7EE6-4342-B048-85BDC9FD1C3A}</a:tableStyleId>
              </a:tblPr>
              <a:tblGrid>
                <a:gridCol w="1429774">
                  <a:extLst>
                    <a:ext uri="{9D8B030D-6E8A-4147-A177-3AD203B41FA5}">
                      <a16:colId xmlns:a16="http://schemas.microsoft.com/office/drawing/2014/main" val="2680997062"/>
                    </a:ext>
                  </a:extLst>
                </a:gridCol>
                <a:gridCol w="1140542">
                  <a:extLst>
                    <a:ext uri="{9D8B030D-6E8A-4147-A177-3AD203B41FA5}">
                      <a16:colId xmlns:a16="http://schemas.microsoft.com/office/drawing/2014/main" val="2528330048"/>
                    </a:ext>
                  </a:extLst>
                </a:gridCol>
                <a:gridCol w="1548795">
                  <a:extLst>
                    <a:ext uri="{9D8B030D-6E8A-4147-A177-3AD203B41FA5}">
                      <a16:colId xmlns:a16="http://schemas.microsoft.com/office/drawing/2014/main" val="4100296723"/>
                    </a:ext>
                  </a:extLst>
                </a:gridCol>
                <a:gridCol w="1231823">
                  <a:extLst>
                    <a:ext uri="{9D8B030D-6E8A-4147-A177-3AD203B41FA5}">
                      <a16:colId xmlns:a16="http://schemas.microsoft.com/office/drawing/2014/main" val="545317799"/>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Domestic Air Travel</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a:t>
                      </a:r>
                    </a:p>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2.9%</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-77.98%</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-40.87%</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49.5%</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47.6%</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6" name="Table 4">
            <a:extLst>
              <a:ext uri="{FF2B5EF4-FFF2-40B4-BE49-F238E27FC236}">
                <a16:creationId xmlns:a16="http://schemas.microsoft.com/office/drawing/2014/main" id="{BE5C5721-E487-0248-9D01-C48AA130457E}"/>
              </a:ext>
            </a:extLst>
          </p:cNvPr>
          <p:cNvGraphicFramePr>
            <a:graphicFrameLocks noGrp="1"/>
          </p:cNvGraphicFramePr>
          <p:nvPr>
            <p:extLst>
              <p:ext uri="{D42A27DB-BD31-4B8C-83A1-F6EECF244321}">
                <p14:modId xmlns:p14="http://schemas.microsoft.com/office/powerpoint/2010/main" val="2470678926"/>
              </p:ext>
            </p:extLst>
          </p:nvPr>
        </p:nvGraphicFramePr>
        <p:xfrm>
          <a:off x="6206068" y="391230"/>
          <a:ext cx="5350932" cy="1630680"/>
        </p:xfrm>
        <a:graphic>
          <a:graphicData uri="http://schemas.openxmlformats.org/drawingml/2006/table">
            <a:tbl>
              <a:tblPr firstRow="1" bandRow="1">
                <a:tableStyleId>{5C22544A-7EE6-4342-B048-85BDC9FD1C3A}</a:tableStyleId>
              </a:tblPr>
              <a:tblGrid>
                <a:gridCol w="1396181">
                  <a:extLst>
                    <a:ext uri="{9D8B030D-6E8A-4147-A177-3AD203B41FA5}">
                      <a16:colId xmlns:a16="http://schemas.microsoft.com/office/drawing/2014/main" val="2680997062"/>
                    </a:ext>
                  </a:extLst>
                </a:gridCol>
                <a:gridCol w="1199535">
                  <a:extLst>
                    <a:ext uri="{9D8B030D-6E8A-4147-A177-3AD203B41FA5}">
                      <a16:colId xmlns:a16="http://schemas.microsoft.com/office/drawing/2014/main" val="2528330048"/>
                    </a:ext>
                  </a:extLst>
                </a:gridCol>
                <a:gridCol w="1533453">
                  <a:extLst>
                    <a:ext uri="{9D8B030D-6E8A-4147-A177-3AD203B41FA5}">
                      <a16:colId xmlns:a16="http://schemas.microsoft.com/office/drawing/2014/main" val="4100296723"/>
                    </a:ext>
                  </a:extLst>
                </a:gridCol>
                <a:gridCol w="1221763">
                  <a:extLst>
                    <a:ext uri="{9D8B030D-6E8A-4147-A177-3AD203B41FA5}">
                      <a16:colId xmlns:a16="http://schemas.microsoft.com/office/drawing/2014/main" val="4221590895"/>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Public Transportation</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 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2.2%</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-76.77%</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-27.86%</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34.1%</a:t>
                      </a:r>
                    </a:p>
                  </a:txBody>
                  <a:tcPr anchor="ctr"/>
                </a:tc>
                <a:tc vMerge="1">
                  <a:txBody>
                    <a:bodyPr/>
                    <a:lstStyle/>
                    <a:p>
                      <a:endParaRPr lang="en-US">
                        <a:latin typeface="Times New Roman" panose="02020603050405020304" pitchFamily="18" charset="0"/>
                        <a:cs typeface="Times New Roman" panose="02020603050405020304" pitchFamily="18" charset="0"/>
                      </a:endParaRPr>
                    </a:p>
                  </a:txBody>
                  <a:tcPr/>
                </a:tc>
                <a:tc vMerge="1">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63.7%</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7" name="Table 4">
            <a:extLst>
              <a:ext uri="{FF2B5EF4-FFF2-40B4-BE49-F238E27FC236}">
                <a16:creationId xmlns:a16="http://schemas.microsoft.com/office/drawing/2014/main" id="{E3D747D3-132D-5F49-819D-C65FFDDFF4A4}"/>
              </a:ext>
            </a:extLst>
          </p:cNvPr>
          <p:cNvGraphicFramePr>
            <a:graphicFrameLocks noGrp="1"/>
          </p:cNvGraphicFramePr>
          <p:nvPr>
            <p:extLst>
              <p:ext uri="{D42A27DB-BD31-4B8C-83A1-F6EECF244321}">
                <p14:modId xmlns:p14="http://schemas.microsoft.com/office/powerpoint/2010/main" val="2051272911"/>
              </p:ext>
            </p:extLst>
          </p:nvPr>
        </p:nvGraphicFramePr>
        <p:xfrm>
          <a:off x="6206068" y="2180768"/>
          <a:ext cx="5350932" cy="1630680"/>
        </p:xfrm>
        <a:graphic>
          <a:graphicData uri="http://schemas.openxmlformats.org/drawingml/2006/table">
            <a:tbl>
              <a:tblPr firstRow="1" bandRow="1">
                <a:tableStyleId>{5C22544A-7EE6-4342-B048-85BDC9FD1C3A}</a:tableStyleId>
              </a:tblPr>
              <a:tblGrid>
                <a:gridCol w="1413932">
                  <a:extLst>
                    <a:ext uri="{9D8B030D-6E8A-4147-A177-3AD203B41FA5}">
                      <a16:colId xmlns:a16="http://schemas.microsoft.com/office/drawing/2014/main" val="2680997062"/>
                    </a:ext>
                  </a:extLst>
                </a:gridCol>
                <a:gridCol w="1219200">
                  <a:extLst>
                    <a:ext uri="{9D8B030D-6E8A-4147-A177-3AD203B41FA5}">
                      <a16:colId xmlns:a16="http://schemas.microsoft.com/office/drawing/2014/main" val="2528330048"/>
                    </a:ext>
                  </a:extLst>
                </a:gridCol>
                <a:gridCol w="1496037">
                  <a:extLst>
                    <a:ext uri="{9D8B030D-6E8A-4147-A177-3AD203B41FA5}">
                      <a16:colId xmlns:a16="http://schemas.microsoft.com/office/drawing/2014/main" val="4100296723"/>
                    </a:ext>
                  </a:extLst>
                </a:gridCol>
                <a:gridCol w="1221763">
                  <a:extLst>
                    <a:ext uri="{9D8B030D-6E8A-4147-A177-3AD203B41FA5}">
                      <a16:colId xmlns:a16="http://schemas.microsoft.com/office/drawing/2014/main" val="2122915455"/>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Carpooling</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 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2.0%</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-62.37%</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-8.31%</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11.4%</a:t>
                      </a:r>
                    </a:p>
                  </a:txBody>
                  <a:tcPr anchor="ctr"/>
                </a:tc>
                <a:tc vMerge="1">
                  <a:txBody>
                    <a:bodyPr/>
                    <a:lstStyle/>
                    <a:p>
                      <a:endParaRPr lang="en-US">
                        <a:latin typeface="Times New Roman" panose="02020603050405020304" pitchFamily="18" charset="0"/>
                        <a:cs typeface="Times New Roman" panose="02020603050405020304" pitchFamily="18" charset="0"/>
                      </a:endParaRPr>
                    </a:p>
                  </a:txBody>
                  <a:tcPr/>
                </a:tc>
                <a:tc vMerge="1">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86.7%</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8" name="Table 4">
            <a:extLst>
              <a:ext uri="{FF2B5EF4-FFF2-40B4-BE49-F238E27FC236}">
                <a16:creationId xmlns:a16="http://schemas.microsoft.com/office/drawing/2014/main" id="{7D610C0F-4FA6-2340-ACB5-05EA4004AFF8}"/>
              </a:ext>
            </a:extLst>
          </p:cNvPr>
          <p:cNvGraphicFramePr>
            <a:graphicFrameLocks noGrp="1"/>
          </p:cNvGraphicFramePr>
          <p:nvPr>
            <p:extLst>
              <p:ext uri="{D42A27DB-BD31-4B8C-83A1-F6EECF244321}">
                <p14:modId xmlns:p14="http://schemas.microsoft.com/office/powerpoint/2010/main" val="1679130004"/>
              </p:ext>
            </p:extLst>
          </p:nvPr>
        </p:nvGraphicFramePr>
        <p:xfrm>
          <a:off x="6206068" y="4129164"/>
          <a:ext cx="5350932" cy="1630680"/>
        </p:xfrm>
        <a:graphic>
          <a:graphicData uri="http://schemas.openxmlformats.org/drawingml/2006/table">
            <a:tbl>
              <a:tblPr firstRow="1" bandRow="1">
                <a:tableStyleId>{5C22544A-7EE6-4342-B048-85BDC9FD1C3A}</a:tableStyleId>
              </a:tblPr>
              <a:tblGrid>
                <a:gridCol w="1413932">
                  <a:extLst>
                    <a:ext uri="{9D8B030D-6E8A-4147-A177-3AD203B41FA5}">
                      <a16:colId xmlns:a16="http://schemas.microsoft.com/office/drawing/2014/main" val="2680997062"/>
                    </a:ext>
                  </a:extLst>
                </a:gridCol>
                <a:gridCol w="1219200">
                  <a:extLst>
                    <a:ext uri="{9D8B030D-6E8A-4147-A177-3AD203B41FA5}">
                      <a16:colId xmlns:a16="http://schemas.microsoft.com/office/drawing/2014/main" val="2528330048"/>
                    </a:ext>
                  </a:extLst>
                </a:gridCol>
                <a:gridCol w="1496037">
                  <a:extLst>
                    <a:ext uri="{9D8B030D-6E8A-4147-A177-3AD203B41FA5}">
                      <a16:colId xmlns:a16="http://schemas.microsoft.com/office/drawing/2014/main" val="4100296723"/>
                    </a:ext>
                  </a:extLst>
                </a:gridCol>
                <a:gridCol w="1221763">
                  <a:extLst>
                    <a:ext uri="{9D8B030D-6E8A-4147-A177-3AD203B41FA5}">
                      <a16:colId xmlns:a16="http://schemas.microsoft.com/office/drawing/2014/main" val="2122915455"/>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Ride Share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Increase/ Decrease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Change</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Increase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4.7%</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-68.18%</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-23.41%</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Decrease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29.7%</a:t>
                      </a:r>
                    </a:p>
                  </a:txBody>
                  <a:tcPr anchor="ctr"/>
                </a:tc>
                <a:tc vMerge="1">
                  <a:txBody>
                    <a:bodyPr/>
                    <a:lstStyle/>
                    <a:p>
                      <a:endParaRPr lang="en-US">
                        <a:latin typeface="Times New Roman" panose="02020603050405020304" pitchFamily="18" charset="0"/>
                        <a:cs typeface="Times New Roman" panose="02020603050405020304" pitchFamily="18" charset="0"/>
                      </a:endParaRPr>
                    </a:p>
                  </a:txBody>
                  <a:tcPr/>
                </a:tc>
                <a:tc vMerge="1">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No Change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65.7%</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spTree>
    <p:extLst>
      <p:ext uri="{BB962C8B-B14F-4D97-AF65-F5344CB8AC3E}">
        <p14:creationId xmlns:p14="http://schemas.microsoft.com/office/powerpoint/2010/main" val="140950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69D184B2-2226-4E31-BCCB-4443307674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864DE13E-58EB-4475-B79C-0D4FC65123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6" name="Chart 5">
            <a:extLst>
              <a:ext uri="{FF2B5EF4-FFF2-40B4-BE49-F238E27FC236}">
                <a16:creationId xmlns:a16="http://schemas.microsoft.com/office/drawing/2014/main" id="{4AB5A642-D644-8F47-8141-29398A1C0028}"/>
              </a:ext>
            </a:extLst>
          </p:cNvPr>
          <p:cNvGraphicFramePr/>
          <p:nvPr>
            <p:extLst>
              <p:ext uri="{D42A27DB-BD31-4B8C-83A1-F6EECF244321}">
                <p14:modId xmlns:p14="http://schemas.microsoft.com/office/powerpoint/2010/main" val="283075711"/>
              </p:ext>
            </p:extLst>
          </p:nvPr>
        </p:nvGraphicFramePr>
        <p:xfrm>
          <a:off x="1262063" y="1285875"/>
          <a:ext cx="4797425" cy="4105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67777DE-A191-964E-97EB-8ACB3A988661}"/>
              </a:ext>
            </a:extLst>
          </p:cNvPr>
          <p:cNvGraphicFramePr/>
          <p:nvPr>
            <p:extLst>
              <p:ext uri="{D42A27DB-BD31-4B8C-83A1-F6EECF244321}">
                <p14:modId xmlns:p14="http://schemas.microsoft.com/office/powerpoint/2010/main" val="2732910327"/>
              </p:ext>
            </p:extLst>
          </p:nvPr>
        </p:nvGraphicFramePr>
        <p:xfrm>
          <a:off x="6124574" y="1285875"/>
          <a:ext cx="5133361" cy="43381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340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7C72-506C-D047-9626-87FB63041BD4}"/>
              </a:ext>
            </a:extLst>
          </p:cNvPr>
          <p:cNvSpPr>
            <a:spLocks noGrp="1"/>
          </p:cNvSpPr>
          <p:nvPr>
            <p:ph type="title"/>
          </p:nvPr>
        </p:nvSpPr>
        <p:spPr>
          <a:xfrm>
            <a:off x="624034" y="2377605"/>
            <a:ext cx="10515600" cy="1325563"/>
          </a:xfrm>
        </p:spPr>
        <p:txBody>
          <a:bodyPr>
            <a:normAutofit/>
          </a:bodyPr>
          <a:lstStyle/>
          <a:p>
            <a:r>
              <a:rPr lang="en-US" sz="3200" dirty="0">
                <a:latin typeface="Times New Roman" panose="02020603050405020304" pitchFamily="18" charset="0"/>
                <a:cs typeface="Times New Roman" panose="02020603050405020304" pitchFamily="18" charset="0"/>
              </a:rPr>
              <a:t>Medical</a:t>
            </a:r>
          </a:p>
        </p:txBody>
      </p:sp>
      <p:graphicFrame>
        <p:nvGraphicFramePr>
          <p:cNvPr id="4" name="Table 3">
            <a:extLst>
              <a:ext uri="{FF2B5EF4-FFF2-40B4-BE49-F238E27FC236}">
                <a16:creationId xmlns:a16="http://schemas.microsoft.com/office/drawing/2014/main" id="{B35FFD1C-5C87-7E40-8DDB-272360FF50E0}"/>
              </a:ext>
            </a:extLst>
          </p:cNvPr>
          <p:cNvGraphicFramePr>
            <a:graphicFrameLocks noGrp="1"/>
          </p:cNvGraphicFramePr>
          <p:nvPr>
            <p:extLst>
              <p:ext uri="{D42A27DB-BD31-4B8C-83A1-F6EECF244321}">
                <p14:modId xmlns:p14="http://schemas.microsoft.com/office/powerpoint/2010/main" val="721058097"/>
              </p:ext>
            </p:extLst>
          </p:nvPr>
        </p:nvGraphicFramePr>
        <p:xfrm>
          <a:off x="2595715" y="2292218"/>
          <a:ext cx="8947355" cy="1630680"/>
        </p:xfrm>
        <a:graphic>
          <a:graphicData uri="http://schemas.openxmlformats.org/drawingml/2006/table">
            <a:tbl>
              <a:tblPr firstRow="1" bandRow="1">
                <a:tableStyleId>{5C22544A-7EE6-4342-B048-85BDC9FD1C3A}</a:tableStyleId>
              </a:tblPr>
              <a:tblGrid>
                <a:gridCol w="2364327">
                  <a:extLst>
                    <a:ext uri="{9D8B030D-6E8A-4147-A177-3AD203B41FA5}">
                      <a16:colId xmlns:a16="http://schemas.microsoft.com/office/drawing/2014/main" val="2680997062"/>
                    </a:ext>
                  </a:extLst>
                </a:gridCol>
                <a:gridCol w="1666900">
                  <a:extLst>
                    <a:ext uri="{9D8B030D-6E8A-4147-A177-3AD203B41FA5}">
                      <a16:colId xmlns:a16="http://schemas.microsoft.com/office/drawing/2014/main" val="2528330048"/>
                    </a:ext>
                  </a:extLst>
                </a:gridCol>
                <a:gridCol w="2477729">
                  <a:extLst>
                    <a:ext uri="{9D8B030D-6E8A-4147-A177-3AD203B41FA5}">
                      <a16:colId xmlns:a16="http://schemas.microsoft.com/office/drawing/2014/main" val="4100296723"/>
                    </a:ext>
                  </a:extLst>
                </a:gridCol>
                <a:gridCol w="2438399">
                  <a:extLst>
                    <a:ext uri="{9D8B030D-6E8A-4147-A177-3AD203B41FA5}">
                      <a16:colId xmlns:a16="http://schemas.microsoft.com/office/drawing/2014/main" val="2170435528"/>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Avoided Routine Medical Check</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 of appointments avoided in the past 6 months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Total mean # of appointments avoided in the past 6 months </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Yes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44.1%</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2.37</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1.04</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No</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50.4%</a:t>
                      </a: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Does Not Apply</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5.5%</a:t>
                      </a: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5" name="Table 4">
            <a:extLst>
              <a:ext uri="{FF2B5EF4-FFF2-40B4-BE49-F238E27FC236}">
                <a16:creationId xmlns:a16="http://schemas.microsoft.com/office/drawing/2014/main" id="{15ED2090-EBB8-2B47-ADAC-ADC8B2E13245}"/>
              </a:ext>
            </a:extLst>
          </p:cNvPr>
          <p:cNvGraphicFramePr>
            <a:graphicFrameLocks noGrp="1"/>
          </p:cNvGraphicFramePr>
          <p:nvPr>
            <p:extLst>
              <p:ext uri="{D42A27DB-BD31-4B8C-83A1-F6EECF244321}">
                <p14:modId xmlns:p14="http://schemas.microsoft.com/office/powerpoint/2010/main" val="4105072078"/>
              </p:ext>
            </p:extLst>
          </p:nvPr>
        </p:nvGraphicFramePr>
        <p:xfrm>
          <a:off x="2595715" y="4176513"/>
          <a:ext cx="9035845" cy="1630680"/>
        </p:xfrm>
        <a:graphic>
          <a:graphicData uri="http://schemas.openxmlformats.org/drawingml/2006/table">
            <a:tbl>
              <a:tblPr firstRow="1" bandRow="1">
                <a:tableStyleId>{5C22544A-7EE6-4342-B048-85BDC9FD1C3A}</a:tableStyleId>
              </a:tblPr>
              <a:tblGrid>
                <a:gridCol w="2372104">
                  <a:extLst>
                    <a:ext uri="{9D8B030D-6E8A-4147-A177-3AD203B41FA5}">
                      <a16:colId xmlns:a16="http://schemas.microsoft.com/office/drawing/2014/main" val="2680997062"/>
                    </a:ext>
                  </a:extLst>
                </a:gridCol>
                <a:gridCol w="1708921">
                  <a:extLst>
                    <a:ext uri="{9D8B030D-6E8A-4147-A177-3AD203B41FA5}">
                      <a16:colId xmlns:a16="http://schemas.microsoft.com/office/drawing/2014/main" val="2528330048"/>
                    </a:ext>
                  </a:extLst>
                </a:gridCol>
                <a:gridCol w="2412869">
                  <a:extLst>
                    <a:ext uri="{9D8B030D-6E8A-4147-A177-3AD203B41FA5}">
                      <a16:colId xmlns:a16="http://schemas.microsoft.com/office/drawing/2014/main" val="4100296723"/>
                    </a:ext>
                  </a:extLst>
                </a:gridCol>
                <a:gridCol w="2541951">
                  <a:extLst>
                    <a:ext uri="{9D8B030D-6E8A-4147-A177-3AD203B41FA5}">
                      <a16:colId xmlns:a16="http://schemas.microsoft.com/office/drawing/2014/main" val="714687058"/>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Avoided Acute Medical Problems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Mean # of appointments avoided in the past 6 months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 of appointments avoided in the past 6 months  </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Yes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17.1%</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2.18</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.37</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No</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67.2%</a:t>
                      </a: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Does Not Apply</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15.7%</a:t>
                      </a: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6" name="Table 5">
            <a:extLst>
              <a:ext uri="{FF2B5EF4-FFF2-40B4-BE49-F238E27FC236}">
                <a16:creationId xmlns:a16="http://schemas.microsoft.com/office/drawing/2014/main" id="{55F963AA-B926-9E4A-A0FA-35AD49A30FA4}"/>
              </a:ext>
            </a:extLst>
          </p:cNvPr>
          <p:cNvGraphicFramePr>
            <a:graphicFrameLocks noGrp="1"/>
          </p:cNvGraphicFramePr>
          <p:nvPr>
            <p:extLst>
              <p:ext uri="{D42A27DB-BD31-4B8C-83A1-F6EECF244321}">
                <p14:modId xmlns:p14="http://schemas.microsoft.com/office/powerpoint/2010/main" val="3733836096"/>
              </p:ext>
            </p:extLst>
          </p:nvPr>
        </p:nvGraphicFramePr>
        <p:xfrm>
          <a:off x="2595715" y="405485"/>
          <a:ext cx="8947355" cy="1630680"/>
        </p:xfrm>
        <a:graphic>
          <a:graphicData uri="http://schemas.openxmlformats.org/drawingml/2006/table">
            <a:tbl>
              <a:tblPr firstRow="1" bandRow="1">
                <a:tableStyleId>{5C22544A-7EE6-4342-B048-85BDC9FD1C3A}</a:tableStyleId>
              </a:tblPr>
              <a:tblGrid>
                <a:gridCol w="2357310">
                  <a:extLst>
                    <a:ext uri="{9D8B030D-6E8A-4147-A177-3AD203B41FA5}">
                      <a16:colId xmlns:a16="http://schemas.microsoft.com/office/drawing/2014/main" val="2680997062"/>
                    </a:ext>
                  </a:extLst>
                </a:gridCol>
                <a:gridCol w="1644420">
                  <a:extLst>
                    <a:ext uri="{9D8B030D-6E8A-4147-A177-3AD203B41FA5}">
                      <a16:colId xmlns:a16="http://schemas.microsoft.com/office/drawing/2014/main" val="2528330048"/>
                    </a:ext>
                  </a:extLst>
                </a:gridCol>
                <a:gridCol w="2497394">
                  <a:extLst>
                    <a:ext uri="{9D8B030D-6E8A-4147-A177-3AD203B41FA5}">
                      <a16:colId xmlns:a16="http://schemas.microsoft.com/office/drawing/2014/main" val="13079096"/>
                    </a:ext>
                  </a:extLst>
                </a:gridCol>
                <a:gridCol w="2448231">
                  <a:extLst>
                    <a:ext uri="{9D8B030D-6E8A-4147-A177-3AD203B41FA5}">
                      <a16:colId xmlns:a16="http://schemas.microsoft.com/office/drawing/2014/main" val="4100296723"/>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Avoided Medical Procedure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Mean # of appointments avoided in the past 6 months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 of appointments avoided in the past 6 months </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Yes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9.6%</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2.08</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.20</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No</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60.3%</a:t>
                      </a: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Does Not Apply</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30.1%</a:t>
                      </a: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spTree>
    <p:extLst>
      <p:ext uri="{BB962C8B-B14F-4D97-AF65-F5344CB8AC3E}">
        <p14:creationId xmlns:p14="http://schemas.microsoft.com/office/powerpoint/2010/main" val="1060748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B2AA-016B-C14E-9645-A8039D1AF84B}"/>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Medical &amp; Personal Grooming</a:t>
            </a:r>
            <a:endParaRPr lang="en-US" sz="3200" dirty="0"/>
          </a:p>
        </p:txBody>
      </p:sp>
      <p:graphicFrame>
        <p:nvGraphicFramePr>
          <p:cNvPr id="4" name="Table 3">
            <a:extLst>
              <a:ext uri="{FF2B5EF4-FFF2-40B4-BE49-F238E27FC236}">
                <a16:creationId xmlns:a16="http://schemas.microsoft.com/office/drawing/2014/main" id="{247DCCAF-B8EF-9A4F-B945-A78AE82227DF}"/>
              </a:ext>
            </a:extLst>
          </p:cNvPr>
          <p:cNvGraphicFramePr>
            <a:graphicFrameLocks noGrp="1"/>
          </p:cNvGraphicFramePr>
          <p:nvPr>
            <p:extLst>
              <p:ext uri="{D42A27DB-BD31-4B8C-83A1-F6EECF244321}">
                <p14:modId xmlns:p14="http://schemas.microsoft.com/office/powerpoint/2010/main" val="2502441618"/>
              </p:ext>
            </p:extLst>
          </p:nvPr>
        </p:nvGraphicFramePr>
        <p:xfrm>
          <a:off x="521381" y="2272481"/>
          <a:ext cx="5574619" cy="2270760"/>
        </p:xfrm>
        <a:graphic>
          <a:graphicData uri="http://schemas.openxmlformats.org/drawingml/2006/table">
            <a:tbl>
              <a:tblPr firstRow="1" bandRow="1">
                <a:tableStyleId>{5C22544A-7EE6-4342-B048-85BDC9FD1C3A}</a:tableStyleId>
              </a:tblPr>
              <a:tblGrid>
                <a:gridCol w="1602285">
                  <a:extLst>
                    <a:ext uri="{9D8B030D-6E8A-4147-A177-3AD203B41FA5}">
                      <a16:colId xmlns:a16="http://schemas.microsoft.com/office/drawing/2014/main" val="2680997062"/>
                    </a:ext>
                  </a:extLst>
                </a:gridCol>
                <a:gridCol w="1355267">
                  <a:extLst>
                    <a:ext uri="{9D8B030D-6E8A-4147-A177-3AD203B41FA5}">
                      <a16:colId xmlns:a16="http://schemas.microsoft.com/office/drawing/2014/main" val="2528330048"/>
                    </a:ext>
                  </a:extLst>
                </a:gridCol>
                <a:gridCol w="1355267">
                  <a:extLst>
                    <a:ext uri="{9D8B030D-6E8A-4147-A177-3AD203B41FA5}">
                      <a16:colId xmlns:a16="http://schemas.microsoft.com/office/drawing/2014/main" val="21252096"/>
                    </a:ext>
                  </a:extLst>
                </a:gridCol>
                <a:gridCol w="1261800">
                  <a:extLst>
                    <a:ext uri="{9D8B030D-6E8A-4147-A177-3AD203B41FA5}">
                      <a16:colId xmlns:a16="http://schemas.microsoft.com/office/drawing/2014/main" val="4100296723"/>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Substituted Telemedicine </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Mean # of appointments avoided in the past 6 months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 of appointments avoided in the past 6 months </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Yes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41.3%</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2.55</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1.05</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No</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47.4%</a:t>
                      </a: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Does Not Apply</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11.3%</a:t>
                      </a: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graphicFrame>
        <p:nvGraphicFramePr>
          <p:cNvPr id="5" name="Table 4">
            <a:extLst>
              <a:ext uri="{FF2B5EF4-FFF2-40B4-BE49-F238E27FC236}">
                <a16:creationId xmlns:a16="http://schemas.microsoft.com/office/drawing/2014/main" id="{950CA27B-0F6D-234B-BC07-B9AF4C15B0D5}"/>
              </a:ext>
            </a:extLst>
          </p:cNvPr>
          <p:cNvGraphicFramePr>
            <a:graphicFrameLocks noGrp="1"/>
          </p:cNvGraphicFramePr>
          <p:nvPr>
            <p:extLst>
              <p:ext uri="{D42A27DB-BD31-4B8C-83A1-F6EECF244321}">
                <p14:modId xmlns:p14="http://schemas.microsoft.com/office/powerpoint/2010/main" val="2942612705"/>
              </p:ext>
            </p:extLst>
          </p:nvPr>
        </p:nvGraphicFramePr>
        <p:xfrm>
          <a:off x="6457423" y="2272481"/>
          <a:ext cx="5574618" cy="2270760"/>
        </p:xfrm>
        <a:graphic>
          <a:graphicData uri="http://schemas.openxmlformats.org/drawingml/2006/table">
            <a:tbl>
              <a:tblPr firstRow="1" bandRow="1">
                <a:tableStyleId>{5C22544A-7EE6-4342-B048-85BDC9FD1C3A}</a:tableStyleId>
              </a:tblPr>
              <a:tblGrid>
                <a:gridCol w="1602284">
                  <a:extLst>
                    <a:ext uri="{9D8B030D-6E8A-4147-A177-3AD203B41FA5}">
                      <a16:colId xmlns:a16="http://schemas.microsoft.com/office/drawing/2014/main" val="2680997062"/>
                    </a:ext>
                  </a:extLst>
                </a:gridCol>
                <a:gridCol w="1355267">
                  <a:extLst>
                    <a:ext uri="{9D8B030D-6E8A-4147-A177-3AD203B41FA5}">
                      <a16:colId xmlns:a16="http://schemas.microsoft.com/office/drawing/2014/main" val="2528330048"/>
                    </a:ext>
                  </a:extLst>
                </a:gridCol>
                <a:gridCol w="1355267">
                  <a:extLst>
                    <a:ext uri="{9D8B030D-6E8A-4147-A177-3AD203B41FA5}">
                      <a16:colId xmlns:a16="http://schemas.microsoft.com/office/drawing/2014/main" val="1263169907"/>
                    </a:ext>
                  </a:extLst>
                </a:gridCol>
                <a:gridCol w="1261800">
                  <a:extLst>
                    <a:ext uri="{9D8B030D-6E8A-4147-A177-3AD203B41FA5}">
                      <a16:colId xmlns:a16="http://schemas.microsoft.com/office/drawing/2014/main" val="4100296723"/>
                    </a:ext>
                  </a:extLst>
                </a:gridCol>
              </a:tblGrid>
              <a:tr h="370840">
                <a:tc>
                  <a:txBody>
                    <a:bodyPr/>
                    <a:lstStyle/>
                    <a:p>
                      <a:pPr algn="ctr"/>
                      <a:r>
                        <a:rPr lang="en-US" sz="1400" dirty="0">
                          <a:latin typeface="Times New Roman" panose="02020603050405020304" pitchFamily="18" charset="0"/>
                          <a:cs typeface="Times New Roman" panose="02020603050405020304" pitchFamily="18" charset="0"/>
                        </a:rPr>
                        <a:t>Avoided Personal Grooming</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 of respondents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Mean # of appointments avoided in the past 6 months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Total mean # of appointments avoided in the past 6 months </a:t>
                      </a:r>
                    </a:p>
                  </a:txBody>
                  <a:tcPr anchor="ctr"/>
                </a:tc>
                <a:extLst>
                  <a:ext uri="{0D108BD9-81ED-4DB2-BD59-A6C34878D82A}">
                    <a16:rowId xmlns:a16="http://schemas.microsoft.com/office/drawing/2014/main" val="3381057927"/>
                  </a:ext>
                </a:extLst>
              </a:tr>
              <a:tr h="370840">
                <a:tc>
                  <a:txBody>
                    <a:bodyPr/>
                    <a:lstStyle/>
                    <a:p>
                      <a:pPr algn="ctr"/>
                      <a:r>
                        <a:rPr lang="en-US" sz="1400" dirty="0">
                          <a:latin typeface="Times New Roman" panose="02020603050405020304" pitchFamily="18" charset="0"/>
                          <a:cs typeface="Times New Roman" panose="02020603050405020304" pitchFamily="18" charset="0"/>
                        </a:rPr>
                        <a:t>Yes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42.6%</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2.60</a:t>
                      </a:r>
                    </a:p>
                  </a:txBody>
                  <a:tcPr anchor="ctr"/>
                </a:tc>
                <a:tc rowSpan="3">
                  <a:txBody>
                    <a:bodyPr/>
                    <a:lstStyle/>
                    <a:p>
                      <a:pPr algn="ctr"/>
                      <a:r>
                        <a:rPr lang="en-US" sz="1400" dirty="0">
                          <a:latin typeface="Times New Roman" panose="02020603050405020304" pitchFamily="18" charset="0"/>
                          <a:cs typeface="Times New Roman" panose="02020603050405020304" pitchFamily="18" charset="0"/>
                        </a:rPr>
                        <a:t>1.11</a:t>
                      </a:r>
                    </a:p>
                  </a:txBody>
                  <a:tcPr anchor="ctr"/>
                </a:tc>
                <a:extLst>
                  <a:ext uri="{0D108BD9-81ED-4DB2-BD59-A6C34878D82A}">
                    <a16:rowId xmlns:a16="http://schemas.microsoft.com/office/drawing/2014/main" val="1058979117"/>
                  </a:ext>
                </a:extLst>
              </a:tr>
              <a:tr h="370840">
                <a:tc>
                  <a:txBody>
                    <a:bodyPr/>
                    <a:lstStyle/>
                    <a:p>
                      <a:pPr algn="ctr"/>
                      <a:r>
                        <a:rPr lang="en-US" sz="1400" dirty="0">
                          <a:latin typeface="Times New Roman" panose="02020603050405020304" pitchFamily="18" charset="0"/>
                          <a:cs typeface="Times New Roman" panose="02020603050405020304" pitchFamily="18" charset="0"/>
                        </a:rPr>
                        <a:t>No</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35.7%</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970492"/>
                  </a:ext>
                </a:extLst>
              </a:tr>
              <a:tr h="370840">
                <a:tc>
                  <a:txBody>
                    <a:bodyPr/>
                    <a:lstStyle/>
                    <a:p>
                      <a:pPr algn="ctr"/>
                      <a:r>
                        <a:rPr lang="en-US" sz="1400" dirty="0">
                          <a:latin typeface="Times New Roman" panose="02020603050405020304" pitchFamily="18" charset="0"/>
                          <a:cs typeface="Times New Roman" panose="02020603050405020304" pitchFamily="18" charset="0"/>
                        </a:rPr>
                        <a:t>Does Not Apply</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21.7%</a:t>
                      </a:r>
                    </a:p>
                  </a:txBody>
                  <a:tcPr anchor="ctr"/>
                </a:tc>
                <a:tc vMerge="1">
                  <a:txBody>
                    <a:bodyPr/>
                    <a:lstStyle/>
                    <a:p>
                      <a:endParaRPr lang="en-US" dirty="0">
                        <a:latin typeface="Times New Roman" panose="02020603050405020304" pitchFamily="18" charset="0"/>
                        <a:cs typeface="Times New Roman" panose="02020603050405020304" pitchFamily="18" charset="0"/>
                      </a:endParaRPr>
                    </a:p>
                  </a:txBody>
                  <a:tcPr/>
                </a:tc>
                <a:tc vMerge="1">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1271426"/>
                  </a:ext>
                </a:extLst>
              </a:tr>
            </a:tbl>
          </a:graphicData>
        </a:graphic>
      </p:graphicFrame>
    </p:spTree>
    <p:extLst>
      <p:ext uri="{BB962C8B-B14F-4D97-AF65-F5344CB8AC3E}">
        <p14:creationId xmlns:p14="http://schemas.microsoft.com/office/powerpoint/2010/main" val="306396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4" name="Chart 3">
            <a:extLst>
              <a:ext uri="{FF2B5EF4-FFF2-40B4-BE49-F238E27FC236}">
                <a16:creationId xmlns:a16="http://schemas.microsoft.com/office/drawing/2014/main" id="{4B056DB3-FB9E-0149-A396-0FE85F2DF34A}"/>
              </a:ext>
            </a:extLst>
          </p:cNvPr>
          <p:cNvGraphicFramePr/>
          <p:nvPr>
            <p:extLst>
              <p:ext uri="{D42A27DB-BD31-4B8C-83A1-F6EECF244321}">
                <p14:modId xmlns:p14="http://schemas.microsoft.com/office/powerpoint/2010/main" val="314602492"/>
              </p:ext>
            </p:extLst>
          </p:nvPr>
        </p:nvGraphicFramePr>
        <p:xfrm>
          <a:off x="1262063" y="1285875"/>
          <a:ext cx="4799013" cy="4105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FB6B98B-08EA-A145-9D5B-991FD527E0C4}"/>
              </a:ext>
            </a:extLst>
          </p:cNvPr>
          <p:cNvGraphicFramePr/>
          <p:nvPr>
            <p:extLst>
              <p:ext uri="{D42A27DB-BD31-4B8C-83A1-F6EECF244321}">
                <p14:modId xmlns:p14="http://schemas.microsoft.com/office/powerpoint/2010/main" val="2436539734"/>
              </p:ext>
            </p:extLst>
          </p:nvPr>
        </p:nvGraphicFramePr>
        <p:xfrm>
          <a:off x="6127750" y="1285875"/>
          <a:ext cx="4799013" cy="4105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9260726"/>
      </p:ext>
    </p:extLst>
  </p:cSld>
  <p:clrMapOvr>
    <a:masterClrMapping/>
  </p:clrMapOvr>
</p:sld>
</file>

<file path=ppt/theme/theme1.xml><?xml version="1.0" encoding="utf-8"?>
<a:theme xmlns:a="http://schemas.openxmlformats.org/drawingml/2006/main" name="1_Office Theme">
  <a:themeElements>
    <a:clrScheme name="Custom 20">
      <a:dk1>
        <a:srgbClr val="3A3838"/>
      </a:dk1>
      <a:lt1>
        <a:srgbClr val="FFFFFF"/>
      </a:lt1>
      <a:dk2>
        <a:srgbClr val="5C6670"/>
      </a:dk2>
      <a:lt2>
        <a:srgbClr val="E7E6E6"/>
      </a:lt2>
      <a:accent1>
        <a:srgbClr val="5C6670"/>
      </a:accent1>
      <a:accent2>
        <a:srgbClr val="BBC1C7"/>
      </a:accent2>
      <a:accent3>
        <a:srgbClr val="0070C9"/>
      </a:accent3>
      <a:accent4>
        <a:srgbClr val="F8B506"/>
      </a:accent4>
      <a:accent5>
        <a:srgbClr val="5DC1DA"/>
      </a:accent5>
      <a:accent6>
        <a:srgbClr val="00648C"/>
      </a:accent6>
      <a:hlink>
        <a:srgbClr val="003762"/>
      </a:hlink>
      <a:folHlink>
        <a:srgbClr val="0037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21339</TotalTime>
  <Words>1016</Words>
  <Application>Microsoft Office PowerPoint</Application>
  <PresentationFormat>Widescreen</PresentationFormat>
  <Paragraphs>380</Paragraphs>
  <Slides>18</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Times New Roman</vt:lpstr>
      <vt:lpstr>1_Office Theme</vt:lpstr>
      <vt:lpstr>Custom Design</vt:lpstr>
      <vt:lpstr>2_Custom Design</vt:lpstr>
      <vt:lpstr>Impacts of the Coronavirus on the Economy of the United States: Results of a Survey on Avoidance Behavior</vt:lpstr>
      <vt:lpstr>Demographics – Representative Sample</vt:lpstr>
      <vt:lpstr>Work</vt:lpstr>
      <vt:lpstr>School</vt:lpstr>
      <vt:lpstr>Travel &amp; Transportation</vt:lpstr>
      <vt:lpstr>PowerPoint Presentation</vt:lpstr>
      <vt:lpstr>Medical</vt:lpstr>
      <vt:lpstr>Medical &amp; Personal Grooming</vt:lpstr>
      <vt:lpstr>PowerPoint Presentation</vt:lpstr>
      <vt:lpstr>Dining</vt:lpstr>
      <vt:lpstr>PowerPoint Presentation</vt:lpstr>
      <vt:lpstr>Shopping</vt:lpstr>
      <vt:lpstr>PowerPoint Presentation</vt:lpstr>
      <vt:lpstr>Recreational Activities</vt:lpstr>
      <vt:lpstr>PowerPoint Presentation</vt:lpstr>
      <vt:lpstr>Large Events</vt:lpstr>
      <vt:lpstr>PowerPoint Presentation</vt:lpstr>
      <vt:lpstr>Grant Acknowledgment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Laurel Passantino</dc:creator>
  <cp:lastModifiedBy>Sosenko, Jennifer</cp:lastModifiedBy>
  <cp:revision>356</cp:revision>
  <cp:lastPrinted>2017-04-17T01:13:32Z</cp:lastPrinted>
  <dcterms:created xsi:type="dcterms:W3CDTF">2017-04-11T20:32:09Z</dcterms:created>
  <dcterms:modified xsi:type="dcterms:W3CDTF">2021-05-26T23:14:19Z</dcterms:modified>
</cp:coreProperties>
</file>