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37" r:id="rId2"/>
    <p:sldId id="572" r:id="rId3"/>
    <p:sldId id="573" r:id="rId4"/>
    <p:sldId id="539" r:id="rId5"/>
    <p:sldId id="540" r:id="rId6"/>
    <p:sldId id="548" r:id="rId7"/>
    <p:sldId id="551" r:id="rId8"/>
    <p:sldId id="552" r:id="rId9"/>
    <p:sldId id="553" r:id="rId10"/>
    <p:sldId id="561" r:id="rId11"/>
    <p:sldId id="565" r:id="rId12"/>
    <p:sldId id="566" r:id="rId13"/>
    <p:sldId id="567" r:id="rId14"/>
    <p:sldId id="568" r:id="rId15"/>
    <p:sldId id="569" r:id="rId16"/>
    <p:sldId id="570" r:id="rId17"/>
    <p:sldId id="571" r:id="rId18"/>
    <p:sldId id="554" r:id="rId19"/>
    <p:sldId id="556" r:id="rId20"/>
    <p:sldId id="557" r:id="rId21"/>
    <p:sldId id="5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senko, Jennifer" initials="SJ" lastIdx="9" clrIdx="0">
    <p:extLst>
      <p:ext uri="{19B8F6BF-5375-455C-9EA6-DF929625EA0E}">
        <p15:presenceInfo xmlns:p15="http://schemas.microsoft.com/office/powerpoint/2012/main" userId="S-1-5-21-1085031214-1284227242-839522115-12986" providerId="AD"/>
      </p:ext>
    </p:extLst>
  </p:cmAuthor>
  <p:cmAuthor id="2" name="Rose, Adam" initials="RA" lastIdx="1" clrIdx="1">
    <p:extLst>
      <p:ext uri="{19B8F6BF-5375-455C-9EA6-DF929625EA0E}">
        <p15:presenceInfo xmlns:p15="http://schemas.microsoft.com/office/powerpoint/2012/main" userId="S-1-5-21-1085031214-1284227242-839522115-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89116" autoAdjust="0"/>
  </p:normalViewPr>
  <p:slideViewPr>
    <p:cSldViewPr>
      <p:cViewPr varScale="1">
        <p:scale>
          <a:sx n="99" d="100"/>
          <a:sy n="99" d="100"/>
        </p:scale>
        <p:origin x="2100" y="78"/>
      </p:cViewPr>
      <p:guideLst>
        <p:guide orient="horz" pos="2160"/>
        <p:guide pos="2880"/>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173EC-A045-0149-8803-5A079A357763}" type="datetimeFigureOut">
              <a:rPr lang="en-US" smtClean="0"/>
              <a:t>5/19/2021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67BDF-9F53-D242-93E4-8EE9B53D8BD4}" type="slidenum">
              <a:rPr lang="en-US" smtClean="0"/>
              <a:t>‹#›</a:t>
            </a:fld>
            <a:endParaRPr lang="en-US"/>
          </a:p>
        </p:txBody>
      </p:sp>
    </p:spTree>
    <p:extLst>
      <p:ext uri="{BB962C8B-B14F-4D97-AF65-F5344CB8AC3E}">
        <p14:creationId xmlns:p14="http://schemas.microsoft.com/office/powerpoint/2010/main" val="68167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18</a:t>
            </a:fld>
            <a:endParaRPr lang="en-US"/>
          </a:p>
        </p:txBody>
      </p:sp>
    </p:spTree>
    <p:extLst>
      <p:ext uri="{BB962C8B-B14F-4D97-AF65-F5344CB8AC3E}">
        <p14:creationId xmlns:p14="http://schemas.microsoft.com/office/powerpoint/2010/main" val="249524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AD342A-8CA8-460D-A2CD-B86F29A7513A}" type="slidenum">
              <a:rPr lang="en-US" smtClean="0"/>
              <a:t>19</a:t>
            </a:fld>
            <a:endParaRPr lang="en-US"/>
          </a:p>
        </p:txBody>
      </p:sp>
    </p:spTree>
    <p:extLst>
      <p:ext uri="{BB962C8B-B14F-4D97-AF65-F5344CB8AC3E}">
        <p14:creationId xmlns:p14="http://schemas.microsoft.com/office/powerpoint/2010/main" val="389124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AD342A-8CA8-460D-A2CD-B86F29A7513A}" type="slidenum">
              <a:rPr lang="en-US" smtClean="0"/>
              <a:t>20</a:t>
            </a:fld>
            <a:endParaRPr lang="en-US"/>
          </a:p>
        </p:txBody>
      </p:sp>
    </p:spTree>
    <p:extLst>
      <p:ext uri="{BB962C8B-B14F-4D97-AF65-F5344CB8AC3E}">
        <p14:creationId xmlns:p14="http://schemas.microsoft.com/office/powerpoint/2010/main" val="18375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3E865D-44D0-4BDA-A120-478D7B8E97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873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7620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p:cNvSpPr>
            <a:spLocks noGrp="1"/>
          </p:cNvSpPr>
          <p:nvPr>
            <p:ph idx="1"/>
          </p:nvPr>
        </p:nvSpPr>
        <p:spPr>
          <a:xfrm>
            <a:off x="762000" y="1752600"/>
            <a:ext cx="8001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8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
        <p:nvSpPr>
          <p:cNvPr id="4" name="Title Placeholder 1"/>
          <p:cNvSpPr>
            <a:spLocks noGrp="1"/>
          </p:cNvSpPr>
          <p:nvPr>
            <p:ph type="title"/>
          </p:nvPr>
        </p:nvSpPr>
        <p:spPr>
          <a:xfrm>
            <a:off x="6858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9713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Tree>
    <p:extLst>
      <p:ext uri="{BB962C8B-B14F-4D97-AF65-F5344CB8AC3E}">
        <p14:creationId xmlns:p14="http://schemas.microsoft.com/office/powerpoint/2010/main" val="353788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0"/>
            <a:ext cx="7782128" cy="1470025"/>
          </a:xfrm>
        </p:spPr>
        <p:txBody>
          <a:bodyPr/>
          <a:lstStyle/>
          <a:p>
            <a:r>
              <a:rPr lang="en-US" dirty="0"/>
              <a:t>Click to edit Master title style</a:t>
            </a:r>
          </a:p>
        </p:txBody>
      </p:sp>
      <p:sp>
        <p:nvSpPr>
          <p:cNvPr id="3" name="Subtitle 2"/>
          <p:cNvSpPr>
            <a:spLocks noGrp="1"/>
          </p:cNvSpPr>
          <p:nvPr>
            <p:ph type="subTitle" idx="1"/>
          </p:nvPr>
        </p:nvSpPr>
        <p:spPr>
          <a:xfrm>
            <a:off x="914400" y="3505200"/>
            <a:ext cx="778212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5" descr="University Programs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324600"/>
            <a:ext cx="1849650" cy="32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918882" y="5737225"/>
            <a:ext cx="7782128" cy="587375"/>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just"/>
            <a:r>
              <a:rPr lang="en-US" sz="3200" b="0" i="0" kern="1200" dirty="0">
                <a:solidFill>
                  <a:schemeClr val="tx1"/>
                </a:solidFill>
                <a:effectLst/>
                <a:latin typeface="+mn-lt"/>
                <a:ea typeface="+mn-ea"/>
                <a:cs typeface="+mn-cs"/>
              </a:rPr>
              <a:t>This research was supported by the United States Department of Homeland Security (DHS) through the National Center for Risk and Economic Analysis of Terrorism Events (CREATE) at the University of Southern California (USC) under award number 2010-ST-061-RE0001. However, any opinions, findings, and conclusions or recommendations in this document are those of the authors and do not necessarily reflect views of the United States Department of Homeland Security, or the University of Southern California, or CREATE.</a:t>
            </a:r>
            <a:endParaRPr lang="en-US" dirty="0"/>
          </a:p>
        </p:txBody>
      </p:sp>
    </p:spTree>
    <p:extLst>
      <p:ext uri="{BB962C8B-B14F-4D97-AF65-F5344CB8AC3E}">
        <p14:creationId xmlns:p14="http://schemas.microsoft.com/office/powerpoint/2010/main" val="86074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9C144A-B7CE-4C68-91FA-BB08C29B472B}"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A5B5-22F7-4DA0-BAE5-0CC12FDC01D8}" type="slidenum">
              <a:rPr lang="en-US" smtClean="0"/>
              <a:t>‹#›</a:t>
            </a:fld>
            <a:endParaRPr lang="en-US"/>
          </a:p>
        </p:txBody>
      </p:sp>
      <p:pic>
        <p:nvPicPr>
          <p:cNvPr id="2050" name="Picture 2" descr="\\ppd3.sppd.usc.edu\users$\gees\Desktop\CREATE PP Template Column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
            <a:ext cx="8351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2000" y="1752600"/>
            <a:ext cx="8001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144A-B7CE-4C68-91FA-BB08C29B472B}" type="datetimeFigureOut">
              <a:rPr lang="en-US" smtClean="0"/>
              <a:t>5/19/2021</a:t>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A5B5-22F7-4DA0-BAE5-0CC12FDC01D8}" type="slidenum">
              <a:rPr lang="en-US" smtClean="0"/>
              <a:t>‹#›</a:t>
            </a:fld>
            <a:endParaRPr lang="en-US"/>
          </a:p>
        </p:txBody>
      </p:sp>
      <p:pic>
        <p:nvPicPr>
          <p:cNvPr id="1027" name="Picture 3" descr="\\ppd3.sppd.usc.edu\users$\gees\Desktop\CREATE Spelled.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3999"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pd3.sppd.usc.edu\users$\gees\Desktop\CREATE New Logo3.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34200" y="0"/>
            <a:ext cx="1828800" cy="600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pd3.sppd.usc.edu\users$\gees\Desktop\CREATE Spelled.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5400000">
            <a:off x="-3034195" y="3105768"/>
            <a:ext cx="6786429" cy="718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pd3.sppd.usc.edu\users$\gees\Desktop\CREATE PP Template Column 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 y="609599"/>
            <a:ext cx="713985" cy="182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98523"/>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2" r:id="rId3"/>
    <p:sldLayoutId id="2147483650" r:id="rId4"/>
    <p:sldLayoutId id="214748364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e.usc.edu/coronavirus-updates-research-and-media-mentions/"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e.usc.edu/create-researchers-study-gain-loss-framing-to-nudge-homeowner-mitigation-and-insurance-purchase-for-natural-disasters/"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e.usc.edu/create-researchers-study-motivations-of-northern-triangle-migrants/"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e.usc.edu/prestigious-department-of-defense-grant-awarded-to-usc-create-to-study-transportation-logistics-in-post-conflict-zones/"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e.usc.edu/e-cat-software-now-available/" TargetMode="External"/><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e.usc.edu/create-research-on-cybersecurity/" TargetMode="External"/><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images.google.com/imgres?imgurl=http://networkinstruments.files.wordpress.com/2008/10/tsa_uniform_badge.jpg&amp;imgrefurl=http://networkinstruments.wordpress.com/2008/11/05/tsa-saving-the-world-one-tube-of-toothpaste-at-a-time/&amp;usg=__m5yo-iN3aqlnwU0pY0Kr0Bn7erM=&amp;h=286&amp;w=286&amp;sz=78&amp;hl=en&amp;start=8&amp;um=1&amp;tbnid=k4FYqv3hMUEGiM:&amp;tbnh=115&amp;tbnw=115&amp;prev=/images?q=TSA&amp;hl=en&amp;rlz=1T4SUNA_enUS281US281&amp;sa=N&amp;um=1" TargetMode="External"/><Relationship Id="rId11" Type="http://schemas.openxmlformats.org/officeDocument/2006/relationships/image" Target="../media/image42.pn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image" Target="../media/image36.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382000" cy="2590800"/>
          </a:xfrm>
        </p:spPr>
        <p:txBody>
          <a:bodyPr>
            <a:normAutofit/>
          </a:bodyPr>
          <a:lstStyle/>
          <a:p>
            <a:r>
              <a:rPr lang="en-US" sz="4000" b="1" dirty="0" smtClean="0">
                <a:solidFill>
                  <a:srgbClr val="953735"/>
                </a:solidFill>
              </a:rPr>
              <a:t>Center for Risk and Economic Analysis of Terrorism Events (CREATE)</a:t>
            </a:r>
            <a:endParaRPr lang="en-US" sz="4000" b="1" dirty="0">
              <a:solidFill>
                <a:srgbClr val="953735"/>
              </a:solidFill>
            </a:endParaRPr>
          </a:p>
        </p:txBody>
      </p:sp>
      <p:sp>
        <p:nvSpPr>
          <p:cNvPr id="3" name="Content Placeholder 2"/>
          <p:cNvSpPr>
            <a:spLocks noGrp="1"/>
          </p:cNvSpPr>
          <p:nvPr>
            <p:ph idx="1"/>
          </p:nvPr>
        </p:nvSpPr>
        <p:spPr>
          <a:xfrm>
            <a:off x="609600" y="3352800"/>
            <a:ext cx="8610600" cy="2590800"/>
          </a:xfrm>
        </p:spPr>
        <p:txBody>
          <a:bodyPr/>
          <a:lstStyle/>
          <a:p>
            <a:pPr marL="0" indent="0" algn="ctr">
              <a:buNone/>
            </a:pPr>
            <a:r>
              <a:rPr lang="en-US" dirty="0" smtClean="0"/>
              <a:t> </a:t>
            </a:r>
            <a:r>
              <a:rPr lang="en-US" sz="3600" dirty="0" smtClean="0"/>
              <a:t>DHS Centers of Excellence Summit Showcase</a:t>
            </a:r>
          </a:p>
          <a:p>
            <a:pPr marL="0" indent="0" algn="ctr">
              <a:buNone/>
            </a:pPr>
            <a:endParaRPr lang="en-US" dirty="0"/>
          </a:p>
          <a:p>
            <a:pPr marL="0" indent="0" algn="ctr">
              <a:buNone/>
            </a:pPr>
            <a:endParaRPr lang="en-US" dirty="0" smtClean="0"/>
          </a:p>
          <a:p>
            <a:pPr marL="0" indent="0" algn="ctr">
              <a:buNone/>
            </a:pPr>
            <a:r>
              <a:rPr lang="en-US" sz="2800" dirty="0" smtClean="0"/>
              <a:t>May 19, 2021</a:t>
            </a:r>
            <a:endParaRPr lang="en-US" sz="2800" dirty="0"/>
          </a:p>
        </p:txBody>
      </p:sp>
    </p:spTree>
    <p:extLst>
      <p:ext uri="{BB962C8B-B14F-4D97-AF65-F5344CB8AC3E}">
        <p14:creationId xmlns:p14="http://schemas.microsoft.com/office/powerpoint/2010/main" val="17897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1D87-8790-4F44-8B2D-B64877D7F854}"/>
              </a:ext>
            </a:extLst>
          </p:cNvPr>
          <p:cNvSpPr>
            <a:spLocks noGrp="1"/>
          </p:cNvSpPr>
          <p:nvPr>
            <p:ph type="title"/>
          </p:nvPr>
        </p:nvSpPr>
        <p:spPr>
          <a:xfrm>
            <a:off x="685801" y="685800"/>
            <a:ext cx="8458199" cy="862015"/>
          </a:xfrm>
        </p:spPr>
        <p:txBody>
          <a:bodyPr>
            <a:normAutofit fontScale="90000"/>
          </a:bodyPr>
          <a:lstStyle/>
          <a:p>
            <a:r>
              <a:rPr lang="en-US" sz="3600" b="1" kern="0" dirty="0">
                <a:solidFill>
                  <a:srgbClr val="953735"/>
                </a:solidFill>
                <a:latin typeface="Arial"/>
                <a:ea typeface="MS PGothic" panose="020B0600070205080204" pitchFamily="34" charset="-128"/>
              </a:rPr>
              <a:t>CREATE Economic Consequence Analysis Framework</a:t>
            </a:r>
            <a:endParaRPr lang="en-US" sz="3600" dirty="0">
              <a:solidFill>
                <a:srgbClr val="953735"/>
              </a:solidFill>
            </a:endParaRPr>
          </a:p>
        </p:txBody>
      </p:sp>
      <p:sp>
        <p:nvSpPr>
          <p:cNvPr id="3" name="Text Box 2">
            <a:extLst>
              <a:ext uri="{FF2B5EF4-FFF2-40B4-BE49-F238E27FC236}">
                <a16:creationId xmlns:a16="http://schemas.microsoft.com/office/drawing/2014/main" id="{95F8B260-69D8-4D1A-B6D5-2C39D4F729B1}"/>
              </a:ext>
            </a:extLst>
          </p:cNvPr>
          <p:cNvSpPr txBox="1">
            <a:spLocks noChangeArrowheads="1"/>
          </p:cNvSpPr>
          <p:nvPr/>
        </p:nvSpPr>
        <p:spPr bwMode="auto">
          <a:xfrm>
            <a:off x="4444368" y="1769423"/>
            <a:ext cx="1941195" cy="711840"/>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400" b="1"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669900"/>
                </a:solidFill>
                <a:effectLst/>
                <a:latin typeface="Calibri" panose="020F0502020204030204" pitchFamily="34" charset="0"/>
                <a:ea typeface="Calibri" panose="020F0502020204030204" pitchFamily="34" charset="0"/>
                <a:cs typeface="Times New Roman" panose="02020603050405020304" pitchFamily="18" charset="0"/>
              </a:rPr>
              <a:t>Disaster </a:t>
            </a:r>
            <a:br>
              <a:rPr lang="en-US" sz="1400" b="1" dirty="0">
                <a:solidFill>
                  <a:srgbClr val="669900"/>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669900"/>
                </a:solidFill>
                <a:effectLst/>
                <a:latin typeface="Calibri" panose="020F0502020204030204" pitchFamily="34" charset="0"/>
                <a:ea typeface="Calibri" panose="020F0502020204030204" pitchFamily="34" charset="0"/>
                <a:cs typeface="Times New Roman" panose="02020603050405020304" pitchFamily="18" charset="0"/>
              </a:rPr>
              <a:t>Event 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2C651F0-11D4-4E60-A056-1DBA34BB6117}"/>
              </a:ext>
            </a:extLst>
          </p:cNvPr>
          <p:cNvCxnSpPr>
            <a:cxnSpLocks/>
          </p:cNvCxnSpPr>
          <p:nvPr/>
        </p:nvCxnSpPr>
        <p:spPr>
          <a:xfrm>
            <a:off x="3657602" y="2709863"/>
            <a:ext cx="3514725" cy="0"/>
          </a:xfrm>
          <a:prstGeom prst="line">
            <a:avLst/>
          </a:prstGeom>
          <a:ln w="15875"/>
        </p:spPr>
        <p:style>
          <a:lnRef idx="1">
            <a:schemeClr val="dk1"/>
          </a:lnRef>
          <a:fillRef idx="0">
            <a:schemeClr val="dk1"/>
          </a:fillRef>
          <a:effectRef idx="0">
            <a:schemeClr val="dk1"/>
          </a:effectRef>
          <a:fontRef idx="minor">
            <a:schemeClr val="tx1"/>
          </a:fontRef>
        </p:style>
      </p:cxnSp>
      <p:sp>
        <p:nvSpPr>
          <p:cNvPr id="5" name="Text Box 2">
            <a:extLst>
              <a:ext uri="{FF2B5EF4-FFF2-40B4-BE49-F238E27FC236}">
                <a16:creationId xmlns:a16="http://schemas.microsoft.com/office/drawing/2014/main" id="{4F46E84B-5211-4652-B82B-5F097346B96B}"/>
              </a:ext>
            </a:extLst>
          </p:cNvPr>
          <p:cNvSpPr txBox="1">
            <a:spLocks noChangeArrowheads="1"/>
          </p:cNvSpPr>
          <p:nvPr/>
        </p:nvSpPr>
        <p:spPr bwMode="auto">
          <a:xfrm>
            <a:off x="2867027" y="2938463"/>
            <a:ext cx="1581150" cy="790575"/>
          </a:xfrm>
          <a:prstGeom prst="rect">
            <a:avLst/>
          </a:prstGeom>
          <a:solidFill>
            <a:srgbClr val="33CCCC"/>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Loss of Life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0200E355-ED42-4276-9069-0396DE0F9D1A}"/>
              </a:ext>
            </a:extLst>
          </p:cNvPr>
          <p:cNvSpPr txBox="1">
            <a:spLocks noChangeArrowheads="1"/>
          </p:cNvSpPr>
          <p:nvPr/>
        </p:nvSpPr>
        <p:spPr bwMode="auto">
          <a:xfrm>
            <a:off x="4695826" y="2938463"/>
            <a:ext cx="1438275" cy="790575"/>
          </a:xfrm>
          <a:prstGeom prst="rect">
            <a:avLst/>
          </a:prstGeom>
          <a:solidFill>
            <a:srgbClr val="33CCCC"/>
          </a:solidFill>
          <a:ln w="1587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Direct Economic Impacts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47A85820-46F8-460E-80BA-6BA83708A8C9}"/>
              </a:ext>
            </a:extLst>
          </p:cNvPr>
          <p:cNvCxnSpPr>
            <a:cxnSpLocks/>
          </p:cNvCxnSpPr>
          <p:nvPr/>
        </p:nvCxnSpPr>
        <p:spPr>
          <a:xfrm flipH="1">
            <a:off x="5414964" y="2481263"/>
            <a:ext cx="2" cy="4572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9583786-4D8A-433F-A7ED-729301A2C8FB}"/>
              </a:ext>
            </a:extLst>
          </p:cNvPr>
          <p:cNvCxnSpPr>
            <a:cxnSpLocks/>
          </p:cNvCxnSpPr>
          <p:nvPr/>
        </p:nvCxnSpPr>
        <p:spPr>
          <a:xfrm>
            <a:off x="3657602" y="2709863"/>
            <a:ext cx="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6C192994-A9E7-409D-9A7E-2F05A94921C0}"/>
              </a:ext>
            </a:extLst>
          </p:cNvPr>
          <p:cNvSpPr txBox="1">
            <a:spLocks noChangeArrowheads="1"/>
          </p:cNvSpPr>
          <p:nvPr/>
        </p:nvSpPr>
        <p:spPr bwMode="auto">
          <a:xfrm>
            <a:off x="6441442" y="2943225"/>
            <a:ext cx="1461770" cy="781050"/>
          </a:xfrm>
          <a:prstGeom prst="rect">
            <a:avLst/>
          </a:prstGeom>
          <a:solidFill>
            <a:srgbClr val="33CCCC"/>
          </a:solidFill>
          <a:ln w="1587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Direct</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Remediation</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5BB70867-2024-4D98-8367-B428F88CC8D8}"/>
              </a:ext>
            </a:extLst>
          </p:cNvPr>
          <p:cNvCxnSpPr>
            <a:cxnSpLocks/>
          </p:cNvCxnSpPr>
          <p:nvPr/>
        </p:nvCxnSpPr>
        <p:spPr>
          <a:xfrm>
            <a:off x="7172327" y="2709863"/>
            <a:ext cx="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107A1D-0489-4F6C-B747-498284ECAC0A}"/>
              </a:ext>
            </a:extLst>
          </p:cNvPr>
          <p:cNvCxnSpPr>
            <a:cxnSpLocks/>
          </p:cNvCxnSpPr>
          <p:nvPr/>
        </p:nvCxnSpPr>
        <p:spPr>
          <a:xfrm flipH="1">
            <a:off x="5411790" y="3729038"/>
            <a:ext cx="3175" cy="4714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828F1F-5C45-4A9E-AFFA-A755491C49BA}"/>
              </a:ext>
            </a:extLst>
          </p:cNvPr>
          <p:cNvCxnSpPr>
            <a:cxnSpLocks/>
          </p:cNvCxnSpPr>
          <p:nvPr/>
        </p:nvCxnSpPr>
        <p:spPr>
          <a:xfrm>
            <a:off x="3657600" y="3962400"/>
            <a:ext cx="3514725"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4048170-D924-488F-A5B2-3CE6AA6D7BC2}"/>
              </a:ext>
            </a:extLst>
          </p:cNvPr>
          <p:cNvCxnSpPr>
            <a:cxnSpLocks/>
          </p:cNvCxnSpPr>
          <p:nvPr/>
        </p:nvCxnSpPr>
        <p:spPr>
          <a:xfrm flipV="1">
            <a:off x="3657600" y="3729038"/>
            <a:ext cx="2" cy="23336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E4A163F-48D1-4B13-A706-5A60955249AA}"/>
              </a:ext>
            </a:extLst>
          </p:cNvPr>
          <p:cNvCxnSpPr>
            <a:cxnSpLocks/>
          </p:cNvCxnSpPr>
          <p:nvPr/>
        </p:nvCxnSpPr>
        <p:spPr>
          <a:xfrm flipV="1">
            <a:off x="7172325" y="3724275"/>
            <a:ext cx="2" cy="23336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0A85D36-5830-4EB2-90D3-8E24D45ADD5F}"/>
              </a:ext>
            </a:extLst>
          </p:cNvPr>
          <p:cNvCxnSpPr>
            <a:cxnSpLocks/>
          </p:cNvCxnSpPr>
          <p:nvPr/>
        </p:nvCxnSpPr>
        <p:spPr>
          <a:xfrm>
            <a:off x="2005649" y="3333751"/>
            <a:ext cx="86137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E13AD2-9B32-405C-AB66-59D0963291ED}"/>
              </a:ext>
            </a:extLst>
          </p:cNvPr>
          <p:cNvCxnSpPr>
            <a:cxnSpLocks/>
          </p:cNvCxnSpPr>
          <p:nvPr/>
        </p:nvCxnSpPr>
        <p:spPr>
          <a:xfrm>
            <a:off x="2005649" y="3333751"/>
            <a:ext cx="0" cy="247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9">
            <a:extLst>
              <a:ext uri="{FF2B5EF4-FFF2-40B4-BE49-F238E27FC236}">
                <a16:creationId xmlns:a16="http://schemas.microsoft.com/office/drawing/2014/main" id="{AC5D4F4B-C43C-4327-BAD1-E80325C3B5BB}"/>
              </a:ext>
            </a:extLst>
          </p:cNvPr>
          <p:cNvSpPr txBox="1">
            <a:spLocks noChangeArrowheads="1"/>
          </p:cNvSpPr>
          <p:nvPr/>
        </p:nvSpPr>
        <p:spPr bwMode="auto">
          <a:xfrm>
            <a:off x="1300799" y="3581400"/>
            <a:ext cx="1409700" cy="752475"/>
          </a:xfrm>
          <a:prstGeom prst="rect">
            <a:avLst/>
          </a:prstGeom>
          <a:solidFill>
            <a:srgbClr val="990033"/>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Resilience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Adjustments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0">
            <a:extLst>
              <a:ext uri="{FF2B5EF4-FFF2-40B4-BE49-F238E27FC236}">
                <a16:creationId xmlns:a16="http://schemas.microsoft.com/office/drawing/2014/main" id="{F284C79B-60A1-459E-9BA2-D191F203D6D1}"/>
              </a:ext>
            </a:extLst>
          </p:cNvPr>
          <p:cNvSpPr txBox="1">
            <a:spLocks noChangeArrowheads="1"/>
          </p:cNvSpPr>
          <p:nvPr/>
        </p:nvSpPr>
        <p:spPr bwMode="auto">
          <a:xfrm>
            <a:off x="2867027" y="4205289"/>
            <a:ext cx="1510343" cy="742950"/>
          </a:xfrm>
          <a:prstGeom prst="rect">
            <a:avLst/>
          </a:prstGeom>
          <a:solidFill>
            <a:srgbClr val="669900"/>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4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Behavioral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Linkages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E45E83-D3D8-4F7D-B904-7D5B12F17BCD}"/>
              </a:ext>
            </a:extLst>
          </p:cNvPr>
          <p:cNvCxnSpPr>
            <a:cxnSpLocks/>
          </p:cNvCxnSpPr>
          <p:nvPr/>
        </p:nvCxnSpPr>
        <p:spPr>
          <a:xfrm>
            <a:off x="1999299" y="4575172"/>
            <a:ext cx="867728" cy="159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F34B1A-A38C-4C60-8408-AAEED4B9D861}"/>
              </a:ext>
            </a:extLst>
          </p:cNvPr>
          <p:cNvCxnSpPr>
            <a:cxnSpLocks/>
          </p:cNvCxnSpPr>
          <p:nvPr/>
        </p:nvCxnSpPr>
        <p:spPr>
          <a:xfrm flipV="1">
            <a:off x="4377370" y="4576764"/>
            <a:ext cx="204948"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6">
            <a:extLst>
              <a:ext uri="{FF2B5EF4-FFF2-40B4-BE49-F238E27FC236}">
                <a16:creationId xmlns:a16="http://schemas.microsoft.com/office/drawing/2014/main" id="{49ED929B-2FB0-4E3C-A269-27DE298C1DD1}"/>
              </a:ext>
            </a:extLst>
          </p:cNvPr>
          <p:cNvSpPr txBox="1">
            <a:spLocks noChangeArrowheads="1"/>
          </p:cNvSpPr>
          <p:nvPr/>
        </p:nvSpPr>
        <p:spPr bwMode="auto">
          <a:xfrm>
            <a:off x="4582318" y="5275263"/>
            <a:ext cx="1665288" cy="771525"/>
          </a:xfrm>
          <a:prstGeom prst="rect">
            <a:avLst/>
          </a:prstGeom>
          <a:solidFill>
            <a:srgbClr val="FF3300"/>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Economic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1">
            <a:extLst>
              <a:ext uri="{FF2B5EF4-FFF2-40B4-BE49-F238E27FC236}">
                <a16:creationId xmlns:a16="http://schemas.microsoft.com/office/drawing/2014/main" id="{F6F626F3-5CD5-4195-A0B5-7AE04E8D599E}"/>
              </a:ext>
            </a:extLst>
          </p:cNvPr>
          <p:cNvSpPr txBox="1">
            <a:spLocks noChangeArrowheads="1"/>
          </p:cNvSpPr>
          <p:nvPr/>
        </p:nvSpPr>
        <p:spPr bwMode="auto">
          <a:xfrm>
            <a:off x="4582318" y="4200526"/>
            <a:ext cx="1658941" cy="752473"/>
          </a:xfrm>
          <a:prstGeom prst="rect">
            <a:avLst/>
          </a:prstGeom>
          <a:solidFill>
            <a:srgbClr val="FF9900"/>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Ordinary Indirect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Economic Impacts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549FE31F-2A4D-49C2-91AD-8345567DC3EE}"/>
              </a:ext>
            </a:extLst>
          </p:cNvPr>
          <p:cNvCxnSpPr>
            <a:cxnSpLocks/>
          </p:cNvCxnSpPr>
          <p:nvPr/>
        </p:nvCxnSpPr>
        <p:spPr>
          <a:xfrm>
            <a:off x="5411789" y="4952999"/>
            <a:ext cx="3173" cy="32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 Box 7">
            <a:extLst>
              <a:ext uri="{FF2B5EF4-FFF2-40B4-BE49-F238E27FC236}">
                <a16:creationId xmlns:a16="http://schemas.microsoft.com/office/drawing/2014/main" id="{A206470F-FB85-4899-B8EB-3FEA792CB04D}"/>
              </a:ext>
            </a:extLst>
          </p:cNvPr>
          <p:cNvSpPr txBox="1">
            <a:spLocks noChangeArrowheads="1"/>
          </p:cNvSpPr>
          <p:nvPr/>
        </p:nvSpPr>
        <p:spPr bwMode="auto">
          <a:xfrm>
            <a:off x="7139775" y="4742492"/>
            <a:ext cx="1333500" cy="623558"/>
          </a:xfrm>
          <a:prstGeom prst="rect">
            <a:avLst/>
          </a:prstGeom>
          <a:solidFill>
            <a:srgbClr val="3399FF"/>
          </a:solidFill>
          <a:ln w="1587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4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Spillover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Effects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8">
            <a:extLst>
              <a:ext uri="{FF2B5EF4-FFF2-40B4-BE49-F238E27FC236}">
                <a16:creationId xmlns:a16="http://schemas.microsoft.com/office/drawing/2014/main" id="{4589AFD3-0FDF-4432-8EDA-86F7881E10BC}"/>
              </a:ext>
            </a:extLst>
          </p:cNvPr>
          <p:cNvSpPr txBox="1">
            <a:spLocks noChangeArrowheads="1"/>
          </p:cNvSpPr>
          <p:nvPr/>
        </p:nvSpPr>
        <p:spPr bwMode="auto">
          <a:xfrm>
            <a:off x="7139775" y="4000979"/>
            <a:ext cx="1333500" cy="623557"/>
          </a:xfrm>
          <a:prstGeom prst="rect">
            <a:avLst/>
          </a:prstGeom>
          <a:solidFill>
            <a:srgbClr val="002060"/>
          </a:solidFill>
          <a:ln w="1587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Costs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DB9EAE8D-F89B-4328-BADF-CC75E94C4DF9}"/>
              </a:ext>
            </a:extLst>
          </p:cNvPr>
          <p:cNvCxnSpPr>
            <a:cxnSpLocks/>
          </p:cNvCxnSpPr>
          <p:nvPr/>
        </p:nvCxnSpPr>
        <p:spPr>
          <a:xfrm flipH="1">
            <a:off x="6247605" y="4522148"/>
            <a:ext cx="886968"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C832D7F-C6E1-42D0-867E-AC06BFBCF9FF}"/>
              </a:ext>
            </a:extLst>
          </p:cNvPr>
          <p:cNvCxnSpPr>
            <a:cxnSpLocks/>
          </p:cNvCxnSpPr>
          <p:nvPr/>
        </p:nvCxnSpPr>
        <p:spPr>
          <a:xfrm flipH="1">
            <a:off x="6247606" y="4809168"/>
            <a:ext cx="885825" cy="0"/>
          </a:xfrm>
          <a:prstGeom prst="straightConnector1">
            <a:avLst/>
          </a:prstGeom>
          <a:ln w="158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CF3B77F9-1ACE-4AF3-B671-CE0C2F409A10}"/>
              </a:ext>
            </a:extLst>
          </p:cNvPr>
          <p:cNvCxnSpPr>
            <a:cxnSpLocks/>
          </p:cNvCxnSpPr>
          <p:nvPr/>
        </p:nvCxnSpPr>
        <p:spPr>
          <a:xfrm>
            <a:off x="7806525" y="4624536"/>
            <a:ext cx="0" cy="11795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93EDDA-1825-43DA-9AF8-AE6759B1D126}"/>
              </a:ext>
            </a:extLst>
          </p:cNvPr>
          <p:cNvCxnSpPr>
            <a:cxnSpLocks/>
          </p:cNvCxnSpPr>
          <p:nvPr/>
        </p:nvCxnSpPr>
        <p:spPr>
          <a:xfrm>
            <a:off x="2005649" y="4333875"/>
            <a:ext cx="0" cy="247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7" grpId="0" animBg="1"/>
      <p:bldP spid="18" grpId="0" animBg="1"/>
      <p:bldP spid="21" grpId="0" animBg="1"/>
      <p:bldP spid="22"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09600"/>
            <a:ext cx="8000999" cy="685800"/>
          </a:xfrm>
        </p:spPr>
        <p:txBody>
          <a:bodyPr>
            <a:normAutofit fontScale="90000"/>
          </a:bodyPr>
          <a:lstStyle/>
          <a:p>
            <a:r>
              <a:rPr lang="en-US" sz="4000" b="1" dirty="0" smtClean="0">
                <a:solidFill>
                  <a:srgbClr val="953735"/>
                </a:solidFill>
              </a:rPr>
              <a:t>COVID-19 Causa</a:t>
            </a:r>
            <a:r>
              <a:rPr lang="en-US" sz="4000" b="1" dirty="0">
                <a:solidFill>
                  <a:srgbClr val="953735"/>
                </a:solidFill>
              </a:rPr>
              <a:t>l</a:t>
            </a:r>
            <a:r>
              <a:rPr lang="en-US" sz="4000" b="1" dirty="0" smtClean="0">
                <a:solidFill>
                  <a:srgbClr val="953735"/>
                </a:solidFill>
              </a:rPr>
              <a:t> Factors</a:t>
            </a:r>
            <a:endParaRPr lang="en-US" sz="4000" b="1" dirty="0">
              <a:solidFill>
                <a:srgbClr val="953735"/>
              </a:solidFill>
            </a:endParaRPr>
          </a:p>
        </p:txBody>
      </p:sp>
      <p:sp>
        <p:nvSpPr>
          <p:cNvPr id="4" name="Content Placeholder 3"/>
          <p:cNvSpPr>
            <a:spLocks noGrp="1"/>
          </p:cNvSpPr>
          <p:nvPr>
            <p:ph idx="1"/>
          </p:nvPr>
        </p:nvSpPr>
        <p:spPr>
          <a:xfrm>
            <a:off x="762000" y="1447800"/>
            <a:ext cx="8229600" cy="5181600"/>
          </a:xfrm>
        </p:spPr>
        <p:txBody>
          <a:bodyPr>
            <a:normAutofit lnSpcReduction="10000"/>
          </a:bodyPr>
          <a:lstStyle/>
          <a:p>
            <a:r>
              <a:rPr lang="en-US" sz="2800" dirty="0" smtClean="0"/>
              <a:t>Mandatory </a:t>
            </a:r>
            <a:r>
              <a:rPr lang="en-US" sz="2800" dirty="0"/>
              <a:t>closures </a:t>
            </a:r>
            <a:r>
              <a:rPr lang="en-US" sz="2800" dirty="0">
                <a:solidFill>
                  <a:srgbClr val="003399"/>
                </a:solidFill>
              </a:rPr>
              <a:t>[Behavioral Linkage in part]</a:t>
            </a:r>
          </a:p>
          <a:p>
            <a:r>
              <a:rPr lang="en-US" sz="2800" dirty="0" err="1" smtClean="0"/>
              <a:t>Reopenings</a:t>
            </a:r>
            <a:r>
              <a:rPr lang="en-US" sz="2800" dirty="0" smtClean="0"/>
              <a:t> </a:t>
            </a:r>
            <a:r>
              <a:rPr lang="en-US" sz="2800" dirty="0">
                <a:solidFill>
                  <a:srgbClr val="003399"/>
                </a:solidFill>
              </a:rPr>
              <a:t>[Behavioral Linkage in part]</a:t>
            </a:r>
          </a:p>
          <a:p>
            <a:r>
              <a:rPr lang="en-US" sz="2800" dirty="0" smtClean="0"/>
              <a:t>Resilience </a:t>
            </a:r>
            <a:r>
              <a:rPr lang="en-US" sz="2800" dirty="0"/>
              <a:t>through telework </a:t>
            </a:r>
            <a:r>
              <a:rPr lang="en-US" sz="2800" dirty="0">
                <a:solidFill>
                  <a:srgbClr val="003399"/>
                </a:solidFill>
              </a:rPr>
              <a:t>[Resilience]</a:t>
            </a:r>
          </a:p>
          <a:p>
            <a:r>
              <a:rPr lang="en-US" sz="2800" dirty="0" smtClean="0"/>
              <a:t>Workforce </a:t>
            </a:r>
            <a:r>
              <a:rPr lang="en-US" sz="2800" dirty="0"/>
              <a:t>declines due to health issues</a:t>
            </a:r>
          </a:p>
          <a:p>
            <a:r>
              <a:rPr lang="en-US" sz="2800" dirty="0" smtClean="0"/>
              <a:t>Consumption </a:t>
            </a:r>
            <a:r>
              <a:rPr lang="en-US" sz="2800" dirty="0"/>
              <a:t>&amp; workforce declines due to avoidance </a:t>
            </a:r>
            <a:r>
              <a:rPr lang="en-US" sz="2800" dirty="0" smtClean="0">
                <a:solidFill>
                  <a:srgbClr val="003399"/>
                </a:solidFill>
              </a:rPr>
              <a:t>[</a:t>
            </a:r>
            <a:r>
              <a:rPr lang="en-US" sz="2800" dirty="0">
                <a:solidFill>
                  <a:srgbClr val="003399"/>
                </a:solidFill>
              </a:rPr>
              <a:t>Behavioral Linkage]</a:t>
            </a:r>
          </a:p>
          <a:p>
            <a:r>
              <a:rPr lang="en-US" sz="2800" dirty="0" smtClean="0"/>
              <a:t>Changes </a:t>
            </a:r>
            <a:r>
              <a:rPr lang="en-US" sz="2800" dirty="0"/>
              <a:t>in net demand for health care services </a:t>
            </a:r>
            <a:r>
              <a:rPr lang="en-US" sz="2800" dirty="0">
                <a:solidFill>
                  <a:srgbClr val="003399"/>
                </a:solidFill>
              </a:rPr>
              <a:t>[Behavioral Linkage in part]</a:t>
            </a:r>
          </a:p>
          <a:p>
            <a:r>
              <a:rPr lang="en-US" sz="2800" dirty="0" smtClean="0"/>
              <a:t>Increases </a:t>
            </a:r>
            <a:r>
              <a:rPr lang="en-US" sz="2800" dirty="0"/>
              <a:t>in net demand for communication services </a:t>
            </a:r>
            <a:r>
              <a:rPr lang="en-US" sz="2800" dirty="0">
                <a:solidFill>
                  <a:srgbClr val="003399"/>
                </a:solidFill>
              </a:rPr>
              <a:t>[Resilience</a:t>
            </a:r>
            <a:r>
              <a:rPr lang="en-US" sz="2800" dirty="0" smtClean="0">
                <a:solidFill>
                  <a:srgbClr val="003399"/>
                </a:solidFill>
              </a:rPr>
              <a:t>]</a:t>
            </a:r>
          </a:p>
          <a:p>
            <a:r>
              <a:rPr lang="en-US" sz="2800" dirty="0" smtClean="0"/>
              <a:t>Pent-up demand </a:t>
            </a:r>
            <a:r>
              <a:rPr lang="en-US" sz="2800" dirty="0" smtClean="0">
                <a:solidFill>
                  <a:srgbClr val="003399"/>
                </a:solidFill>
              </a:rPr>
              <a:t>[Resilience]</a:t>
            </a:r>
          </a:p>
          <a:p>
            <a:endParaRPr lang="en-US" sz="2800" dirty="0">
              <a:solidFill>
                <a:srgbClr val="003399"/>
              </a:solidFill>
            </a:endParaRPr>
          </a:p>
          <a:p>
            <a:endParaRPr lang="en-US" dirty="0"/>
          </a:p>
        </p:txBody>
      </p:sp>
    </p:spTree>
    <p:extLst>
      <p:ext uri="{BB962C8B-B14F-4D97-AF65-F5344CB8AC3E}">
        <p14:creationId xmlns:p14="http://schemas.microsoft.com/office/powerpoint/2010/main" val="70810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a:xfrm>
            <a:off x="762000" y="609600"/>
            <a:ext cx="8382000" cy="990600"/>
          </a:xfrm>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200400" cy="3200400"/>
          </a:xfrm>
        </p:spPr>
      </p:pic>
      <p:sp>
        <p:nvSpPr>
          <p:cNvPr id="6" name="TextBox 5"/>
          <p:cNvSpPr txBox="1"/>
          <p:nvPr/>
        </p:nvSpPr>
        <p:spPr>
          <a:xfrm>
            <a:off x="4419600" y="1854874"/>
            <a:ext cx="4572000" cy="4062651"/>
          </a:xfrm>
          <a:prstGeom prst="rect">
            <a:avLst/>
          </a:prstGeom>
          <a:noFill/>
        </p:spPr>
        <p:txBody>
          <a:bodyPr wrap="square" rtlCol="0">
            <a:spAutoFit/>
          </a:bodyPr>
          <a:lstStyle/>
          <a:p>
            <a:pPr algn="ctr"/>
            <a:r>
              <a:rPr lang="en-US" sz="2000" b="1" dirty="0"/>
              <a:t>Impacts of the Coronavirus </a:t>
            </a:r>
            <a:endParaRPr lang="en-US" sz="2000" b="1" dirty="0" smtClean="0"/>
          </a:p>
          <a:p>
            <a:pPr algn="ctr"/>
            <a:r>
              <a:rPr lang="en-US" sz="2000" b="1" dirty="0" smtClean="0"/>
              <a:t>on </a:t>
            </a:r>
            <a:r>
              <a:rPr lang="en-US" sz="2000" b="1" dirty="0"/>
              <a:t>the U.S. </a:t>
            </a:r>
            <a:r>
              <a:rPr lang="en-US" sz="2000" b="1" dirty="0" smtClean="0"/>
              <a:t>Economy</a:t>
            </a:r>
          </a:p>
          <a:p>
            <a:endParaRPr lang="en-US" dirty="0"/>
          </a:p>
          <a:p>
            <a:r>
              <a:rPr lang="en-US" sz="1600" dirty="0"/>
              <a:t>For more than a decade, researchers at CREATE have worked on analyzing various aspects of health threats, such as their severity and timing, costs to healthcare, availability of vaccines, avoidance behavior, resilience and economic consequences. CREATE continues to build upon past research to assess and advise on the economic impacts and risk management of COVID-19</a:t>
            </a:r>
            <a:r>
              <a:rPr lang="en-US" sz="1600" dirty="0" smtClean="0"/>
              <a:t>.</a:t>
            </a:r>
          </a:p>
          <a:p>
            <a:endParaRPr lang="en-US" sz="1600" dirty="0" smtClean="0"/>
          </a:p>
          <a:p>
            <a:r>
              <a:rPr lang="en-US" sz="1600" dirty="0" smtClean="0"/>
              <a:t>For more information, visit:</a:t>
            </a:r>
            <a:endParaRPr lang="en-US" sz="1600" dirty="0"/>
          </a:p>
          <a:p>
            <a:r>
              <a:rPr lang="en-US" sz="1600" u="sng" dirty="0">
                <a:solidFill>
                  <a:srgbClr val="C00000"/>
                </a:solidFill>
                <a:hlinkClick r:id="rId3"/>
              </a:rPr>
              <a:t>https://create.usc.edu/coronavirus-updates-research-and-media-mentions/</a:t>
            </a:r>
            <a:r>
              <a:rPr lang="en-US" sz="1600" dirty="0">
                <a:solidFill>
                  <a:srgbClr val="C00000"/>
                </a:solidFill>
              </a:rPr>
              <a:t> </a:t>
            </a:r>
          </a:p>
        </p:txBody>
      </p:sp>
    </p:spTree>
    <p:extLst>
      <p:ext uri="{BB962C8B-B14F-4D97-AF65-F5344CB8AC3E}">
        <p14:creationId xmlns:p14="http://schemas.microsoft.com/office/powerpoint/2010/main" val="88337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200400" cy="3200400"/>
          </a:xfrm>
        </p:spPr>
      </p:pic>
      <p:sp>
        <p:nvSpPr>
          <p:cNvPr id="6" name="TextBox 5"/>
          <p:cNvSpPr txBox="1"/>
          <p:nvPr/>
        </p:nvSpPr>
        <p:spPr>
          <a:xfrm>
            <a:off x="4419600" y="1639431"/>
            <a:ext cx="4572000" cy="4493538"/>
          </a:xfrm>
          <a:prstGeom prst="rect">
            <a:avLst/>
          </a:prstGeom>
          <a:noFill/>
        </p:spPr>
        <p:txBody>
          <a:bodyPr wrap="square" rtlCol="0">
            <a:spAutoFit/>
          </a:bodyPr>
          <a:lstStyle/>
          <a:p>
            <a:pPr algn="ctr"/>
            <a:r>
              <a:rPr lang="en-US" sz="2000" b="1" dirty="0" smtClean="0"/>
              <a:t>Using </a:t>
            </a:r>
            <a:r>
              <a:rPr lang="en-US" sz="2000" b="1" dirty="0"/>
              <a:t>Gain-Loss Framing to Nudge Homeowner Mitigation and Insurance </a:t>
            </a:r>
            <a:r>
              <a:rPr lang="en-US" sz="2000" b="1" dirty="0" smtClean="0"/>
              <a:t>Purchase </a:t>
            </a:r>
            <a:r>
              <a:rPr lang="en-US" sz="2000" b="1" dirty="0"/>
              <a:t>for Natural Disasters</a:t>
            </a:r>
          </a:p>
          <a:p>
            <a:endParaRPr lang="en-US" sz="1400" dirty="0" smtClean="0"/>
          </a:p>
          <a:p>
            <a:r>
              <a:rPr lang="en-US" sz="1600" dirty="0"/>
              <a:t>Homeowner risk mitigation and insurance purchase decisions were reframed by moving the usual status quo reference point to compare gain and loss frames. Results indicate that a gain-frame is more likely to lead to risk-averse homeowner decisions to mitigate for floods and hurricanes, but not for earthquakes. </a:t>
            </a:r>
            <a:r>
              <a:rPr lang="en-US" sz="1600" dirty="0" smtClean="0"/>
              <a:t>Disaster-specific </a:t>
            </a:r>
            <a:r>
              <a:rPr lang="en-US" sz="1600" dirty="0"/>
              <a:t>framing effects provide unique implications enhancing resilience.</a:t>
            </a:r>
            <a:r>
              <a:rPr lang="en-US" sz="1600" b="1" dirty="0"/>
              <a:t>  </a:t>
            </a:r>
            <a:endParaRPr lang="en-US" sz="1600" dirty="0"/>
          </a:p>
          <a:p>
            <a:endParaRPr lang="en-US" sz="1600" dirty="0" smtClean="0"/>
          </a:p>
          <a:p>
            <a:r>
              <a:rPr lang="en-US" sz="1600" dirty="0" smtClean="0"/>
              <a:t>For more information, visit:</a:t>
            </a:r>
            <a:endParaRPr lang="en-US" sz="1600" dirty="0"/>
          </a:p>
          <a:p>
            <a:r>
              <a:rPr lang="en-US" sz="1600" dirty="0">
                <a:hlinkClick r:id="rId3"/>
              </a:rPr>
              <a:t>https://create.usc.edu/create-researchers-study-gain-loss-framing-to-nudge-homeowner-mitigation-and-insurance-purchase-for-natural-disasters/</a:t>
            </a:r>
            <a:endParaRPr lang="en-US" sz="1600" dirty="0">
              <a:solidFill>
                <a:srgbClr val="C00000"/>
              </a:solidFill>
            </a:endParaRPr>
          </a:p>
        </p:txBody>
      </p:sp>
    </p:spTree>
    <p:extLst>
      <p:ext uri="{BB962C8B-B14F-4D97-AF65-F5344CB8AC3E}">
        <p14:creationId xmlns:p14="http://schemas.microsoft.com/office/powerpoint/2010/main" val="29258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200400" cy="3200400"/>
          </a:xfrm>
        </p:spPr>
      </p:pic>
      <p:sp>
        <p:nvSpPr>
          <p:cNvPr id="6" name="TextBox 5"/>
          <p:cNvSpPr txBox="1"/>
          <p:nvPr/>
        </p:nvSpPr>
        <p:spPr>
          <a:xfrm>
            <a:off x="4419600" y="2070318"/>
            <a:ext cx="4495800" cy="3631763"/>
          </a:xfrm>
          <a:prstGeom prst="rect">
            <a:avLst/>
          </a:prstGeom>
          <a:noFill/>
        </p:spPr>
        <p:txBody>
          <a:bodyPr wrap="square" rtlCol="0">
            <a:spAutoFit/>
          </a:bodyPr>
          <a:lstStyle/>
          <a:p>
            <a:pPr algn="ctr"/>
            <a:r>
              <a:rPr lang="en-US" sz="2000" b="1" dirty="0" smtClean="0"/>
              <a:t>Researchers Study Motivations of Northern Triangle Migrants</a:t>
            </a:r>
            <a:endParaRPr lang="en-US" sz="2000" b="1" dirty="0"/>
          </a:p>
          <a:p>
            <a:endParaRPr lang="en-US" sz="1400" dirty="0" smtClean="0"/>
          </a:p>
          <a:p>
            <a:r>
              <a:rPr lang="en-US" sz="1600" dirty="0"/>
              <a:t>CREATE study shows that asylum-seeking migrants from the Northern Triangle countries of El Salvador, Guatemala, and Honduras are primarily motivated by economic opportunities to come to the United States, and that they are unlikely to divert to migrating to Mexico if U.S. asylum policies are changed. </a:t>
            </a:r>
          </a:p>
          <a:p>
            <a:endParaRPr lang="en-US" sz="1600" dirty="0" smtClean="0"/>
          </a:p>
          <a:p>
            <a:r>
              <a:rPr lang="en-US" sz="1600" dirty="0" smtClean="0"/>
              <a:t>For more information, visit:</a:t>
            </a:r>
            <a:endParaRPr lang="en-US" sz="1600" dirty="0"/>
          </a:p>
          <a:p>
            <a:r>
              <a:rPr lang="en-US" sz="1600" dirty="0">
                <a:hlinkClick r:id="rId3"/>
              </a:rPr>
              <a:t>https://create.usc.edu/create-researchers-study-motivations-of-northern-triangle-migrants/</a:t>
            </a:r>
            <a:endParaRPr lang="en-US" sz="1600" dirty="0">
              <a:solidFill>
                <a:srgbClr val="C00000"/>
              </a:solidFill>
            </a:endParaRPr>
          </a:p>
        </p:txBody>
      </p:sp>
    </p:spTree>
    <p:extLst>
      <p:ext uri="{BB962C8B-B14F-4D97-AF65-F5344CB8AC3E}">
        <p14:creationId xmlns:p14="http://schemas.microsoft.com/office/powerpoint/2010/main" val="259351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200400" cy="3200400"/>
          </a:xfrm>
        </p:spPr>
      </p:pic>
      <p:sp>
        <p:nvSpPr>
          <p:cNvPr id="6" name="TextBox 5"/>
          <p:cNvSpPr txBox="1"/>
          <p:nvPr/>
        </p:nvSpPr>
        <p:spPr>
          <a:xfrm>
            <a:off x="4419600" y="2070318"/>
            <a:ext cx="4495800" cy="3631763"/>
          </a:xfrm>
          <a:prstGeom prst="rect">
            <a:avLst/>
          </a:prstGeom>
          <a:noFill/>
        </p:spPr>
        <p:txBody>
          <a:bodyPr wrap="square" rtlCol="0">
            <a:spAutoFit/>
          </a:bodyPr>
          <a:lstStyle/>
          <a:p>
            <a:pPr algn="ctr"/>
            <a:r>
              <a:rPr lang="en-US" sz="2000" b="1" dirty="0"/>
              <a:t>Research on Transportation Logistics </a:t>
            </a:r>
            <a:endParaRPr lang="en-US" sz="2000" b="1" dirty="0" smtClean="0"/>
          </a:p>
          <a:p>
            <a:pPr algn="ctr"/>
            <a:r>
              <a:rPr lang="en-US" sz="2000" b="1" dirty="0" smtClean="0"/>
              <a:t>in </a:t>
            </a:r>
            <a:r>
              <a:rPr lang="en-US" sz="2000" b="1" dirty="0"/>
              <a:t>Post-Conflict </a:t>
            </a:r>
            <a:r>
              <a:rPr lang="en-US" sz="2000" b="1" dirty="0" smtClean="0"/>
              <a:t>Zones</a:t>
            </a:r>
          </a:p>
          <a:p>
            <a:pPr algn="ctr"/>
            <a:endParaRPr lang="en-US" sz="1400" dirty="0" smtClean="0"/>
          </a:p>
          <a:p>
            <a:r>
              <a:rPr lang="en-US" sz="1600" dirty="0"/>
              <a:t>CREATE received a $972,000 grant for a study on “Economic Viability, Resilience, and Sustainability of Logistic Systems in Post-Conflict Zones” from the Minerva Program, the premier Department of Defense source of basic social and behavioral science research</a:t>
            </a:r>
            <a:r>
              <a:rPr lang="en-US" sz="1600" dirty="0" smtClean="0"/>
              <a:t>.</a:t>
            </a:r>
          </a:p>
          <a:p>
            <a:endParaRPr lang="en-US" sz="1600" dirty="0" smtClean="0"/>
          </a:p>
          <a:p>
            <a:r>
              <a:rPr lang="en-US" sz="1600" dirty="0" smtClean="0"/>
              <a:t>For more information, visit:</a:t>
            </a:r>
            <a:endParaRPr lang="en-US" sz="1600" dirty="0"/>
          </a:p>
          <a:p>
            <a:r>
              <a:rPr lang="en-US" sz="1600" dirty="0">
                <a:hlinkClick r:id="rId3"/>
              </a:rPr>
              <a:t>https://create.usc.edu/prestigious-department-of-defense-grant-awarded-to-usc-create-to-study-transportation-logistics-in-post-conflict-zones/</a:t>
            </a:r>
            <a:endParaRPr lang="en-US" sz="1600" dirty="0">
              <a:solidFill>
                <a:srgbClr val="C00000"/>
              </a:solidFill>
            </a:endParaRPr>
          </a:p>
        </p:txBody>
      </p:sp>
    </p:spTree>
    <p:extLst>
      <p:ext uri="{BB962C8B-B14F-4D97-AF65-F5344CB8AC3E}">
        <p14:creationId xmlns:p14="http://schemas.microsoft.com/office/powerpoint/2010/main" val="9329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86000"/>
            <a:ext cx="3352800" cy="3352800"/>
          </a:xfrm>
        </p:spPr>
      </p:pic>
      <p:sp>
        <p:nvSpPr>
          <p:cNvPr id="6" name="TextBox 5"/>
          <p:cNvSpPr txBox="1"/>
          <p:nvPr/>
        </p:nvSpPr>
        <p:spPr>
          <a:xfrm>
            <a:off x="4419600" y="1824097"/>
            <a:ext cx="4495800" cy="4124206"/>
          </a:xfrm>
          <a:prstGeom prst="rect">
            <a:avLst/>
          </a:prstGeom>
          <a:noFill/>
        </p:spPr>
        <p:txBody>
          <a:bodyPr wrap="square" rtlCol="0">
            <a:spAutoFit/>
          </a:bodyPr>
          <a:lstStyle/>
          <a:p>
            <a:pPr algn="ctr"/>
            <a:r>
              <a:rPr lang="en-US" sz="2000" b="1" dirty="0" smtClean="0"/>
              <a:t>Economic Consequence </a:t>
            </a:r>
          </a:p>
          <a:p>
            <a:pPr algn="ctr"/>
            <a:r>
              <a:rPr lang="en-US" sz="2000" b="1" dirty="0" smtClean="0"/>
              <a:t>Analysis Tool (E-CAT)</a:t>
            </a:r>
          </a:p>
          <a:p>
            <a:pPr algn="ctr"/>
            <a:endParaRPr lang="en-US" sz="1400" dirty="0" smtClean="0"/>
          </a:p>
          <a:p>
            <a:r>
              <a:rPr lang="en-US" sz="1600" dirty="0" smtClean="0"/>
              <a:t>CREATE’s </a:t>
            </a:r>
            <a:r>
              <a:rPr lang="en-US" sz="1600" dirty="0"/>
              <a:t>Economic </a:t>
            </a:r>
            <a:r>
              <a:rPr lang="en-US" sz="1600" dirty="0" smtClean="0"/>
              <a:t>Consequence </a:t>
            </a:r>
            <a:r>
              <a:rPr lang="en-US" sz="1600" dirty="0"/>
              <a:t>Analysis Tool </a:t>
            </a:r>
            <a:r>
              <a:rPr lang="en-US" sz="1600" dirty="0" smtClean="0"/>
              <a:t>  </a:t>
            </a:r>
          </a:p>
          <a:p>
            <a:r>
              <a:rPr lang="en-US" sz="1600" dirty="0" smtClean="0"/>
              <a:t>(</a:t>
            </a:r>
            <a:r>
              <a:rPr lang="en-US" sz="1600" dirty="0"/>
              <a:t>E-CAT) is intended for policymakers and analysts who need quick estimates of the economic impact of threats listed in the Homeland Security National Risk Characterization (HSNRC) Register.  It provides estimates of the impact of terrorist attacks, natural disasters, and technological accidents on </a:t>
            </a:r>
            <a:r>
              <a:rPr lang="en-US" sz="1600" dirty="0" smtClean="0"/>
              <a:t>U.S. GDP </a:t>
            </a:r>
            <a:r>
              <a:rPr lang="en-US" sz="1600" dirty="0"/>
              <a:t>and </a:t>
            </a:r>
            <a:r>
              <a:rPr lang="en-US" sz="1600" dirty="0" smtClean="0"/>
              <a:t>employment, and is </a:t>
            </a:r>
            <a:r>
              <a:rPr lang="en-US" sz="1600" dirty="0"/>
              <a:t>programmed in Excel Visual Basic to facilitate its use.</a:t>
            </a:r>
            <a:endParaRPr lang="en-US" sz="1600" dirty="0" smtClean="0"/>
          </a:p>
          <a:p>
            <a:endParaRPr lang="en-US" sz="1600" dirty="0" smtClean="0"/>
          </a:p>
          <a:p>
            <a:r>
              <a:rPr lang="en-US" sz="1600" dirty="0" smtClean="0"/>
              <a:t>For more information, visit:</a:t>
            </a:r>
          </a:p>
          <a:p>
            <a:r>
              <a:rPr lang="en-US" sz="1600" dirty="0">
                <a:hlinkClick r:id="rId3"/>
              </a:rPr>
              <a:t>https://create.usc.edu/e-cat-software-now-available</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278377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Projects and Research</a:t>
            </a:r>
            <a:endParaRPr lang="en-US" sz="4000" b="1"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200400" cy="3200400"/>
          </a:xfrm>
        </p:spPr>
      </p:pic>
      <p:sp>
        <p:nvSpPr>
          <p:cNvPr id="6" name="TextBox 5"/>
          <p:cNvSpPr txBox="1"/>
          <p:nvPr/>
        </p:nvSpPr>
        <p:spPr>
          <a:xfrm>
            <a:off x="4495800" y="1947207"/>
            <a:ext cx="4495800" cy="3877985"/>
          </a:xfrm>
          <a:prstGeom prst="rect">
            <a:avLst/>
          </a:prstGeom>
          <a:noFill/>
        </p:spPr>
        <p:txBody>
          <a:bodyPr wrap="square" rtlCol="0">
            <a:spAutoFit/>
          </a:bodyPr>
          <a:lstStyle/>
          <a:p>
            <a:pPr algn="ctr"/>
            <a:r>
              <a:rPr lang="en-US" sz="2000" b="1" dirty="0" smtClean="0"/>
              <a:t>Cybersecurity</a:t>
            </a:r>
          </a:p>
          <a:p>
            <a:pPr algn="ctr"/>
            <a:endParaRPr lang="en-US" sz="1400" dirty="0" smtClean="0"/>
          </a:p>
          <a:p>
            <a:r>
              <a:rPr lang="en-US" sz="1600" dirty="0"/>
              <a:t>CREATE’s research on cybersecurity includes: the role of judgment biases and heuristics in cybersecurity risk perception and decision-making; the psychology of cyber deterrence using behavioral games; and the creation of models employing game theory, computable general equilibrium (CGE), and benefit-cost analysis (BCA). A cyber-attack module was also developed for use within the Economic Consequence Analysis Tool (E-CAT). </a:t>
            </a:r>
            <a:endParaRPr lang="en-US" sz="1600" dirty="0" smtClean="0"/>
          </a:p>
          <a:p>
            <a:endParaRPr lang="en-US" sz="1600" dirty="0" smtClean="0"/>
          </a:p>
          <a:p>
            <a:r>
              <a:rPr lang="en-US" sz="1600" dirty="0" smtClean="0"/>
              <a:t>For more information, visit:</a:t>
            </a:r>
          </a:p>
          <a:p>
            <a:r>
              <a:rPr lang="en-US" sz="1600" u="sng" dirty="0">
                <a:hlinkClick r:id="rId3"/>
              </a:rPr>
              <a:t>https://create.usc.edu/create-research-on-cybersecurity/</a:t>
            </a:r>
            <a:r>
              <a:rPr lang="en-US" sz="1600" dirty="0"/>
              <a:t> </a:t>
            </a:r>
          </a:p>
        </p:txBody>
      </p:sp>
    </p:spTree>
    <p:extLst>
      <p:ext uri="{BB962C8B-B14F-4D97-AF65-F5344CB8AC3E}">
        <p14:creationId xmlns:p14="http://schemas.microsoft.com/office/powerpoint/2010/main" val="312258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953735"/>
                </a:solidFill>
              </a:rPr>
              <a:t>R&amp;D Results Transition Framework</a:t>
            </a:r>
          </a:p>
        </p:txBody>
      </p:sp>
      <p:sp>
        <p:nvSpPr>
          <p:cNvPr id="9" name="Content Placeholder 8">
            <a:extLst>
              <a:ext uri="{FF2B5EF4-FFF2-40B4-BE49-F238E27FC236}">
                <a16:creationId xmlns:a16="http://schemas.microsoft.com/office/drawing/2014/main" id="{DDCECD00-47A4-44F1-A4C9-6A36914AD531}"/>
              </a:ext>
            </a:extLst>
          </p:cNvPr>
          <p:cNvSpPr>
            <a:spLocks noGrp="1"/>
          </p:cNvSpPr>
          <p:nvPr>
            <p:ph idx="1"/>
          </p:nvPr>
        </p:nvSpPr>
        <p:spPr>
          <a:xfrm>
            <a:off x="761998" y="1524000"/>
            <a:ext cx="8229600" cy="4545663"/>
          </a:xfrm>
        </p:spPr>
        <p:txBody>
          <a:bodyPr>
            <a:normAutofit/>
          </a:bodyPr>
          <a:lstStyle/>
          <a:p>
            <a:pPr marL="173038" indent="-173038"/>
            <a:r>
              <a:rPr lang="en-US" sz="2400" dirty="0"/>
              <a:t>End-to-End Research and Technology Transition has been an integral component of CREATE’s R&amp;D framework</a:t>
            </a:r>
          </a:p>
          <a:p>
            <a:pPr marL="173038" indent="-173038"/>
            <a:r>
              <a:rPr lang="en-US" sz="2400" dirty="0"/>
              <a:t>Highlighted by R&amp;D performer immersion in operational setting</a:t>
            </a:r>
          </a:p>
        </p:txBody>
      </p:sp>
      <p:grpSp>
        <p:nvGrpSpPr>
          <p:cNvPr id="17" name="Group 16">
            <a:extLst>
              <a:ext uri="{FF2B5EF4-FFF2-40B4-BE49-F238E27FC236}">
                <a16:creationId xmlns:a16="http://schemas.microsoft.com/office/drawing/2014/main" id="{BABBA144-2455-4EEA-B78C-403A04A0D005}"/>
              </a:ext>
            </a:extLst>
          </p:cNvPr>
          <p:cNvGrpSpPr/>
          <p:nvPr/>
        </p:nvGrpSpPr>
        <p:grpSpPr>
          <a:xfrm>
            <a:off x="1384181" y="3042476"/>
            <a:ext cx="6528038" cy="3663124"/>
            <a:chOff x="1384181" y="2895600"/>
            <a:chExt cx="6528038" cy="3663124"/>
          </a:xfrm>
        </p:grpSpPr>
        <p:sp>
          <p:nvSpPr>
            <p:cNvPr id="4" name="Rounded Rectangle 3"/>
            <p:cNvSpPr/>
            <p:nvPr/>
          </p:nvSpPr>
          <p:spPr bwMode="auto">
            <a:xfrm>
              <a:off x="1833640" y="3134037"/>
              <a:ext cx="1540998" cy="819559"/>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charset="0"/>
                </a:rPr>
                <a:t>Risk and Decision Analysis</a:t>
              </a:r>
            </a:p>
          </p:txBody>
        </p:sp>
        <p:sp>
          <p:nvSpPr>
            <p:cNvPr id="6" name="Rounded Rectangle 5"/>
            <p:cNvSpPr/>
            <p:nvPr/>
          </p:nvSpPr>
          <p:spPr bwMode="auto">
            <a:xfrm>
              <a:off x="1833640" y="5277500"/>
              <a:ext cx="1540998" cy="819559"/>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Arial" charset="0"/>
                </a:rPr>
                <a:t>Economics Analysis</a:t>
              </a:r>
            </a:p>
          </p:txBody>
        </p:sp>
        <p:sp>
          <p:nvSpPr>
            <p:cNvPr id="7" name="Rounded Rectangle 6"/>
            <p:cNvSpPr/>
            <p:nvPr/>
          </p:nvSpPr>
          <p:spPr bwMode="auto">
            <a:xfrm>
              <a:off x="1916193" y="4274493"/>
              <a:ext cx="1375891" cy="672030"/>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dirty="0">
                  <a:solidFill>
                    <a:schemeClr val="bg1"/>
                  </a:solidFill>
                  <a:latin typeface="Arial" charset="0"/>
                </a:rPr>
                <a:t>Risk Perception and Communication</a:t>
              </a:r>
            </a:p>
          </p:txBody>
        </p:sp>
        <p:sp>
          <p:nvSpPr>
            <p:cNvPr id="8" name="Rounded Rectangle 7"/>
            <p:cNvSpPr/>
            <p:nvPr/>
          </p:nvSpPr>
          <p:spPr bwMode="auto">
            <a:xfrm>
              <a:off x="4723010" y="4132647"/>
              <a:ext cx="1669414" cy="955724"/>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Risk Management / Operations Research</a:t>
              </a:r>
            </a:p>
          </p:txBody>
        </p:sp>
        <p:cxnSp>
          <p:nvCxnSpPr>
            <p:cNvPr id="10" name="Straight Arrow Connector 9"/>
            <p:cNvCxnSpPr>
              <a:stCxn id="4" idx="3"/>
            </p:cNvCxnSpPr>
            <p:nvPr/>
          </p:nvCxnSpPr>
          <p:spPr bwMode="auto">
            <a:xfrm>
              <a:off x="3374637" y="3543816"/>
              <a:ext cx="1412581" cy="661952"/>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3" name="Straight Arrow Connector 12"/>
            <p:cNvCxnSpPr>
              <a:endCxn id="8" idx="1"/>
            </p:cNvCxnSpPr>
            <p:nvPr/>
          </p:nvCxnSpPr>
          <p:spPr bwMode="auto">
            <a:xfrm>
              <a:off x="3292084" y="4594105"/>
              <a:ext cx="1430926" cy="16404"/>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22" name="Straight Arrow Connector 21"/>
            <p:cNvCxnSpPr>
              <a:stCxn id="8" idx="3"/>
            </p:cNvCxnSpPr>
            <p:nvPr/>
          </p:nvCxnSpPr>
          <p:spPr bwMode="auto">
            <a:xfrm>
              <a:off x="6392424" y="4610509"/>
              <a:ext cx="770499" cy="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29" name="Elbow Connector 28"/>
            <p:cNvCxnSpPr>
              <a:stCxn id="8" idx="0"/>
            </p:cNvCxnSpPr>
            <p:nvPr/>
          </p:nvCxnSpPr>
          <p:spPr bwMode="auto">
            <a:xfrm rot="16200000" flipV="1">
              <a:off x="2897880" y="1472809"/>
              <a:ext cx="1146139" cy="4173535"/>
            </a:xfrm>
            <a:prstGeom prst="bentConnector2">
              <a:avLst/>
            </a:prstGeom>
            <a:solidFill>
              <a:schemeClr val="accent1"/>
            </a:solidFill>
            <a:ln w="28575" cap="flat" cmpd="sng" algn="ctr">
              <a:solidFill>
                <a:schemeClr val="tx1"/>
              </a:solidFill>
              <a:prstDash val="sysDash"/>
              <a:round/>
              <a:headEnd type="none" w="med" len="med"/>
              <a:tailEnd type="none"/>
            </a:ln>
            <a:effectLst/>
          </p:spPr>
        </p:cxnSp>
        <p:cxnSp>
          <p:nvCxnSpPr>
            <p:cNvPr id="31" name="Straight Arrow Connector 30"/>
            <p:cNvCxnSpPr>
              <a:endCxn id="7" idx="0"/>
            </p:cNvCxnSpPr>
            <p:nvPr/>
          </p:nvCxnSpPr>
          <p:spPr bwMode="auto">
            <a:xfrm>
              <a:off x="2604138" y="3953596"/>
              <a:ext cx="1" cy="32089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cxnSp>
          <p:nvCxnSpPr>
            <p:cNvPr id="34" name="Straight Arrow Connector 33"/>
            <p:cNvCxnSpPr>
              <a:endCxn id="6" idx="0"/>
            </p:cNvCxnSpPr>
            <p:nvPr/>
          </p:nvCxnSpPr>
          <p:spPr bwMode="auto">
            <a:xfrm>
              <a:off x="2604138" y="4952206"/>
              <a:ext cx="0" cy="325294"/>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37" name="Rounded Rectangle 36"/>
            <p:cNvSpPr/>
            <p:nvPr/>
          </p:nvSpPr>
          <p:spPr bwMode="auto">
            <a:xfrm>
              <a:off x="3503053" y="3764467"/>
              <a:ext cx="1008987" cy="1702162"/>
            </a:xfrm>
            <a:prstGeom prst="roundRect">
              <a:avLst/>
            </a:prstGeom>
            <a:gradFill flip="none" rotWithShape="1">
              <a:gsLst>
                <a:gs pos="7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7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Arial" charset="0"/>
                </a:rPr>
                <a:t>End-to-End Research Transition</a:t>
              </a:r>
            </a:p>
          </p:txBody>
        </p:sp>
        <p:cxnSp>
          <p:nvCxnSpPr>
            <p:cNvPr id="43" name="Straight Arrow Connector 42"/>
            <p:cNvCxnSpPr>
              <a:endCxn id="4" idx="1"/>
            </p:cNvCxnSpPr>
            <p:nvPr/>
          </p:nvCxnSpPr>
          <p:spPr bwMode="auto">
            <a:xfrm>
              <a:off x="1384182" y="3543816"/>
              <a:ext cx="449458"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3" name="Straight Arrow Connector 52"/>
            <p:cNvCxnSpPr/>
            <p:nvPr/>
          </p:nvCxnSpPr>
          <p:spPr bwMode="auto">
            <a:xfrm>
              <a:off x="1384182" y="4610509"/>
              <a:ext cx="532012"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4" name="Straight Arrow Connector 53"/>
            <p:cNvCxnSpPr/>
            <p:nvPr/>
          </p:nvCxnSpPr>
          <p:spPr bwMode="auto">
            <a:xfrm>
              <a:off x="1384182" y="5687280"/>
              <a:ext cx="449458"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7" name="Elbow Connector 56"/>
            <p:cNvCxnSpPr/>
            <p:nvPr/>
          </p:nvCxnSpPr>
          <p:spPr bwMode="auto">
            <a:xfrm rot="10800000" flipV="1">
              <a:off x="1384182" y="5088371"/>
              <a:ext cx="4173535" cy="1134775"/>
            </a:xfrm>
            <a:prstGeom prst="bentConnector3">
              <a:avLst>
                <a:gd name="adj1" fmla="val 110"/>
              </a:avLst>
            </a:prstGeom>
            <a:solidFill>
              <a:schemeClr val="accent1"/>
            </a:solidFill>
            <a:ln w="28575" cap="flat" cmpd="sng" algn="ctr">
              <a:solidFill>
                <a:schemeClr val="tx1"/>
              </a:solidFill>
              <a:prstDash val="sysDash"/>
              <a:round/>
              <a:headEnd type="none" w="med" len="med"/>
              <a:tailEnd type="none"/>
            </a:ln>
            <a:effectLst/>
          </p:spPr>
        </p:cxnSp>
        <p:cxnSp>
          <p:nvCxnSpPr>
            <p:cNvPr id="64" name="Straight Connector 63"/>
            <p:cNvCxnSpPr/>
            <p:nvPr/>
          </p:nvCxnSpPr>
          <p:spPr bwMode="auto">
            <a:xfrm flipH="1">
              <a:off x="1384181" y="2986507"/>
              <a:ext cx="1" cy="3236639"/>
            </a:xfrm>
            <a:prstGeom prst="line">
              <a:avLst/>
            </a:prstGeom>
            <a:solidFill>
              <a:schemeClr val="accent1"/>
            </a:solidFill>
            <a:ln w="28575" cap="flat" cmpd="sng" algn="ctr">
              <a:solidFill>
                <a:schemeClr val="tx1"/>
              </a:solidFill>
              <a:prstDash val="sysDash"/>
              <a:round/>
              <a:headEnd type="none" w="med" len="med"/>
              <a:tailEnd type="none" w="med" len="med"/>
            </a:ln>
            <a:effectLst/>
          </p:spPr>
        </p:cxnSp>
        <p:cxnSp>
          <p:nvCxnSpPr>
            <p:cNvPr id="16" name="Straight Arrow Connector 15"/>
            <p:cNvCxnSpPr/>
            <p:nvPr/>
          </p:nvCxnSpPr>
          <p:spPr bwMode="auto">
            <a:xfrm flipV="1">
              <a:off x="3374637" y="5028786"/>
              <a:ext cx="1412581" cy="60869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644" y="5370056"/>
              <a:ext cx="953575" cy="62730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934" y="3806059"/>
              <a:ext cx="1115208" cy="693481"/>
            </a:xfrm>
            <a:prstGeom prst="rect">
              <a:avLst/>
            </a:prstGeom>
          </p:spPr>
        </p:pic>
        <p:sp>
          <p:nvSpPr>
            <p:cNvPr id="12" name="TextBox 11"/>
            <p:cNvSpPr txBox="1"/>
            <p:nvPr/>
          </p:nvSpPr>
          <p:spPr>
            <a:xfrm>
              <a:off x="6434437" y="2895600"/>
              <a:ext cx="1463040" cy="640080"/>
            </a:xfrm>
            <a:prstGeom prst="rect">
              <a:avLst/>
            </a:prstGeom>
            <a:noFill/>
            <a:ln>
              <a:solidFill>
                <a:srgbClr val="003399"/>
              </a:solidFill>
            </a:ln>
            <a:effectLst>
              <a:glow rad="101600">
                <a:srgbClr val="003399">
                  <a:alpha val="40000"/>
                </a:srgbClr>
              </a:glow>
            </a:effectLst>
          </p:spPr>
          <p:txBody>
            <a:bodyPr wrap="square" rtlCol="0">
              <a:spAutoFit/>
            </a:bodyPr>
            <a:lstStyle/>
            <a:p>
              <a:pPr algn="ctr"/>
              <a:r>
                <a:rPr lang="en-US" sz="1200" b="1" dirty="0">
                  <a:solidFill>
                    <a:srgbClr val="003399"/>
                  </a:solidFill>
                </a:rPr>
                <a:t>Risk-Based Policy- and Decision-Making Impact</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0863" r="29063" b="7247"/>
            <a:stretch/>
          </p:blipFill>
          <p:spPr>
            <a:xfrm>
              <a:off x="6803857" y="4720859"/>
              <a:ext cx="1037839" cy="76638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60876" y="5281928"/>
              <a:ext cx="963124" cy="568610"/>
            </a:xfrm>
            <a:prstGeom prst="rect">
              <a:avLst/>
            </a:prstGeom>
          </p:spPr>
        </p:pic>
        <p:sp>
          <p:nvSpPr>
            <p:cNvPr id="28" name="TextBox 27"/>
            <p:cNvSpPr txBox="1"/>
            <p:nvPr/>
          </p:nvSpPr>
          <p:spPr>
            <a:xfrm>
              <a:off x="6106738" y="6097059"/>
              <a:ext cx="1650451" cy="461665"/>
            </a:xfrm>
            <a:prstGeom prst="rect">
              <a:avLst/>
            </a:prstGeom>
            <a:noFill/>
            <a:ln>
              <a:solidFill>
                <a:srgbClr val="003399"/>
              </a:solidFill>
            </a:ln>
            <a:effectLst>
              <a:glow rad="101600">
                <a:srgbClr val="003399">
                  <a:alpha val="40000"/>
                </a:srgbClr>
              </a:glow>
            </a:effectLst>
          </p:spPr>
          <p:txBody>
            <a:bodyPr wrap="square" rtlCol="0">
              <a:spAutoFit/>
            </a:bodyPr>
            <a:lstStyle>
              <a:defPPr>
                <a:defRPr lang="en-US"/>
              </a:defPPr>
              <a:lvl1pPr algn="ctr">
                <a:defRPr sz="1400" b="1">
                  <a:solidFill>
                    <a:srgbClr val="003399"/>
                  </a:solidFill>
                </a:defRPr>
              </a:lvl1pPr>
            </a:lstStyle>
            <a:p>
              <a:r>
                <a:rPr lang="en-US" sz="1200" dirty="0"/>
                <a:t>Risk-Based Resource Allocation Impact</a:t>
              </a:r>
            </a:p>
          </p:txBody>
        </p:sp>
        <p:sp>
          <p:nvSpPr>
            <p:cNvPr id="27" name="TextBox 26"/>
            <p:cNvSpPr txBox="1"/>
            <p:nvPr/>
          </p:nvSpPr>
          <p:spPr>
            <a:xfrm>
              <a:off x="4080927" y="3096783"/>
              <a:ext cx="1394236" cy="338554"/>
            </a:xfrm>
            <a:prstGeom prst="rect">
              <a:avLst/>
            </a:prstGeom>
            <a:noFill/>
            <a:ln>
              <a:solidFill>
                <a:srgbClr val="003399"/>
              </a:solidFill>
            </a:ln>
            <a:effectLst>
              <a:glow rad="101600">
                <a:srgbClr val="003399">
                  <a:alpha val="40000"/>
                </a:srgbClr>
              </a:glow>
            </a:effectLst>
          </p:spPr>
          <p:txBody>
            <a:bodyPr wrap="square" rtlCol="0">
              <a:spAutoFit/>
            </a:bodyPr>
            <a:lstStyle/>
            <a:p>
              <a:pPr algn="ctr"/>
              <a:r>
                <a:rPr lang="en-US" sz="1600" b="1" dirty="0">
                  <a:solidFill>
                    <a:srgbClr val="003399"/>
                  </a:solidFill>
                </a:rPr>
                <a:t>Immersion</a:t>
              </a:r>
            </a:p>
          </p:txBody>
        </p:sp>
      </p:grpSp>
      <p:sp>
        <p:nvSpPr>
          <p:cNvPr id="30" name="Rectangle: Rounded Corners 29">
            <a:extLst>
              <a:ext uri="{FF2B5EF4-FFF2-40B4-BE49-F238E27FC236}">
                <a16:creationId xmlns:a16="http://schemas.microsoft.com/office/drawing/2014/main" id="{0449148F-E3D3-46D5-B627-FB9986EB5092}"/>
              </a:ext>
            </a:extLst>
          </p:cNvPr>
          <p:cNvSpPr/>
          <p:nvPr/>
        </p:nvSpPr>
        <p:spPr>
          <a:xfrm>
            <a:off x="4009978" y="3185140"/>
            <a:ext cx="1554480" cy="4572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3FEFC07-6EA1-4B77-AC6B-1D1A67D8D2EC}"/>
              </a:ext>
            </a:extLst>
          </p:cNvPr>
          <p:cNvSpPr/>
          <p:nvPr/>
        </p:nvSpPr>
        <p:spPr>
          <a:xfrm>
            <a:off x="3421492" y="3860826"/>
            <a:ext cx="1188720" cy="18288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036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5AF-FCDA-4975-B57D-6EE7D5EF19D6}"/>
              </a:ext>
            </a:extLst>
          </p:cNvPr>
          <p:cNvSpPr>
            <a:spLocks noGrp="1"/>
          </p:cNvSpPr>
          <p:nvPr>
            <p:ph type="title"/>
          </p:nvPr>
        </p:nvSpPr>
        <p:spPr>
          <a:xfrm>
            <a:off x="762000" y="609600"/>
            <a:ext cx="8382000" cy="990600"/>
          </a:xfrm>
        </p:spPr>
        <p:txBody>
          <a:bodyPr>
            <a:noAutofit/>
          </a:bodyPr>
          <a:lstStyle/>
          <a:p>
            <a:r>
              <a:rPr lang="en-US" sz="4000" b="1" dirty="0">
                <a:solidFill>
                  <a:srgbClr val="953735"/>
                </a:solidFill>
              </a:rPr>
              <a:t>Practical Operational Domain Partners</a:t>
            </a:r>
          </a:p>
        </p:txBody>
      </p:sp>
      <p:sp>
        <p:nvSpPr>
          <p:cNvPr id="3" name="Content Placeholder 2">
            <a:extLst>
              <a:ext uri="{FF2B5EF4-FFF2-40B4-BE49-F238E27FC236}">
                <a16:creationId xmlns:a16="http://schemas.microsoft.com/office/drawing/2014/main" id="{D11DE685-2707-4DD4-A20F-49449816B229}"/>
              </a:ext>
            </a:extLst>
          </p:cNvPr>
          <p:cNvSpPr txBox="1">
            <a:spLocks/>
          </p:cNvSpPr>
          <p:nvPr/>
        </p:nvSpPr>
        <p:spPr>
          <a:xfrm>
            <a:off x="1199745" y="1676400"/>
            <a:ext cx="7520715" cy="48485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lnSpc>
                <a:spcPct val="90000"/>
              </a:lnSpc>
              <a:spcBef>
                <a:spcPts val="300"/>
              </a:spcBef>
            </a:pPr>
            <a:r>
              <a:rPr lang="en-US" sz="2200" dirty="0"/>
              <a:t>CBP</a:t>
            </a:r>
          </a:p>
          <a:p>
            <a:pPr marL="274320" indent="-274320">
              <a:lnSpc>
                <a:spcPct val="90000"/>
              </a:lnSpc>
              <a:spcBef>
                <a:spcPts val="300"/>
              </a:spcBef>
            </a:pPr>
            <a:r>
              <a:rPr lang="en-US" sz="2200" dirty="0"/>
              <a:t>CISA</a:t>
            </a:r>
            <a:endParaRPr lang="en-US" sz="2000" dirty="0"/>
          </a:p>
          <a:p>
            <a:pPr marL="274320" indent="-274320">
              <a:lnSpc>
                <a:spcPct val="90000"/>
              </a:lnSpc>
              <a:spcBef>
                <a:spcPts val="300"/>
              </a:spcBef>
            </a:pPr>
            <a:r>
              <a:rPr lang="en-US" sz="2200" dirty="0"/>
              <a:t>DNDO</a:t>
            </a:r>
          </a:p>
          <a:p>
            <a:pPr marL="274320" indent="-274320">
              <a:lnSpc>
                <a:spcPct val="90000"/>
              </a:lnSpc>
              <a:spcBef>
                <a:spcPts val="300"/>
              </a:spcBef>
            </a:pPr>
            <a:r>
              <a:rPr lang="en-US" sz="2200" dirty="0"/>
              <a:t>FAMS</a:t>
            </a:r>
          </a:p>
          <a:p>
            <a:pPr marL="274320" indent="-274320">
              <a:lnSpc>
                <a:spcPct val="90000"/>
              </a:lnSpc>
              <a:spcBef>
                <a:spcPts val="300"/>
              </a:spcBef>
            </a:pPr>
            <a:r>
              <a:rPr lang="en-US" sz="2200" dirty="0"/>
              <a:t>ICE</a:t>
            </a:r>
          </a:p>
          <a:p>
            <a:pPr marL="274320" indent="-274320">
              <a:lnSpc>
                <a:spcPct val="90000"/>
              </a:lnSpc>
              <a:spcBef>
                <a:spcPts val="300"/>
              </a:spcBef>
            </a:pPr>
            <a:r>
              <a:rPr lang="en-US" sz="2200" dirty="0"/>
              <a:t>NBIC</a:t>
            </a:r>
          </a:p>
          <a:p>
            <a:pPr marL="274320" indent="-274320">
              <a:lnSpc>
                <a:spcPct val="90000"/>
              </a:lnSpc>
              <a:spcBef>
                <a:spcPts val="300"/>
              </a:spcBef>
            </a:pPr>
            <a:r>
              <a:rPr lang="en-US" sz="2200" dirty="0"/>
              <a:t>TSA</a:t>
            </a:r>
          </a:p>
          <a:p>
            <a:pPr marL="274320" indent="-274320">
              <a:lnSpc>
                <a:spcPct val="90000"/>
              </a:lnSpc>
              <a:spcBef>
                <a:spcPts val="300"/>
              </a:spcBef>
            </a:pPr>
            <a:r>
              <a:rPr lang="en-US" sz="2200" dirty="0"/>
              <a:t>USCG</a:t>
            </a:r>
          </a:p>
          <a:p>
            <a:pPr marL="274320" indent="-274320">
              <a:lnSpc>
                <a:spcPct val="90000"/>
              </a:lnSpc>
              <a:spcBef>
                <a:spcPts val="300"/>
              </a:spcBef>
            </a:pPr>
            <a:r>
              <a:rPr lang="en-US" sz="2200" dirty="0"/>
              <a:t>Cal OES / CalEMA / CA OHS / CEC</a:t>
            </a:r>
          </a:p>
          <a:p>
            <a:pPr marL="274320" indent="-274320">
              <a:lnSpc>
                <a:spcPct val="90000"/>
              </a:lnSpc>
              <a:spcBef>
                <a:spcPts val="300"/>
              </a:spcBef>
            </a:pPr>
            <a:r>
              <a:rPr lang="en-US" sz="2200" dirty="0"/>
              <a:t>JRIC</a:t>
            </a:r>
          </a:p>
          <a:p>
            <a:pPr marL="274320" indent="-274320">
              <a:lnSpc>
                <a:spcPct val="90000"/>
              </a:lnSpc>
              <a:spcBef>
                <a:spcPts val="300"/>
              </a:spcBef>
            </a:pPr>
            <a:r>
              <a:rPr lang="en-US" sz="2200" dirty="0"/>
              <a:t>LA County Sheriffs Dept.</a:t>
            </a:r>
          </a:p>
          <a:p>
            <a:pPr marL="274320" indent="-274320">
              <a:lnSpc>
                <a:spcPct val="90000"/>
              </a:lnSpc>
              <a:spcBef>
                <a:spcPts val="300"/>
              </a:spcBef>
            </a:pPr>
            <a:r>
              <a:rPr lang="en-US" sz="2200" dirty="0"/>
              <a:t>LAX International Airports</a:t>
            </a:r>
          </a:p>
          <a:p>
            <a:pPr marL="274320" indent="-274320">
              <a:lnSpc>
                <a:spcPct val="90000"/>
              </a:lnSpc>
              <a:spcBef>
                <a:spcPts val="300"/>
              </a:spcBef>
            </a:pPr>
            <a:r>
              <a:rPr lang="en-US" sz="2200" dirty="0"/>
              <a:t>Ports of LA &amp; LB</a:t>
            </a:r>
          </a:p>
          <a:p>
            <a:pPr marL="274320" indent="-274320">
              <a:lnSpc>
                <a:spcPct val="90000"/>
              </a:lnSpc>
              <a:spcBef>
                <a:spcPts val="300"/>
              </a:spcBef>
            </a:pPr>
            <a:r>
              <a:rPr lang="en-US" sz="2200" dirty="0"/>
              <a:t>Ohio Highway Patrol</a:t>
            </a:r>
            <a:endParaRPr lang="en-US" sz="2000" dirty="0"/>
          </a:p>
        </p:txBody>
      </p:sp>
      <p:pic>
        <p:nvPicPr>
          <p:cNvPr id="4" name="Picture 2" descr="http://seiu1000.org/campaigns/cdcr/California-CDCR-Logo.png">
            <a:extLst>
              <a:ext uri="{FF2B5EF4-FFF2-40B4-BE49-F238E27FC236}">
                <a16:creationId xmlns:a16="http://schemas.microsoft.com/office/drawing/2014/main" id="{EB845557-697A-46BC-ABFF-6E06A8970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7211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cache-ec1.pinterest.com/avatars/lacountysheriff-1351107840_600.jpg">
            <a:extLst>
              <a:ext uri="{FF2B5EF4-FFF2-40B4-BE49-F238E27FC236}">
                <a16:creationId xmlns:a16="http://schemas.microsoft.com/office/drawing/2014/main" id="{C705B1CA-766C-4CC0-A47E-87F69A7B10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410118"/>
            <a:ext cx="7894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secure.natacs.aero/afsp/images/tsa_seal.png">
            <a:extLst>
              <a:ext uri="{FF2B5EF4-FFF2-40B4-BE49-F238E27FC236}">
                <a16:creationId xmlns:a16="http://schemas.microsoft.com/office/drawing/2014/main" id="{B56301D3-BAA9-42B8-A039-36CAABB3E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35378"/>
            <a:ext cx="19335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laquesandpatches.com/bmz_cache/6/65b954d2084af7f30cbcdce46de3d721.image.200x200.jpg">
            <a:extLst>
              <a:ext uri="{FF2B5EF4-FFF2-40B4-BE49-F238E27FC236}">
                <a16:creationId xmlns:a16="http://schemas.microsoft.com/office/drawing/2014/main" id="{E9CA5465-FE04-4E7B-9CCB-0436C5307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9860" y="553431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encrypted-tbn2.gstatic.com/images?q=tbn:ANd9GcTo0CJUk10AGA3dQxQkkqsRSQWiVWzfidVJ6P1uUiaeqrcX_-10">
            <a:extLst>
              <a:ext uri="{FF2B5EF4-FFF2-40B4-BE49-F238E27FC236}">
                <a16:creationId xmlns:a16="http://schemas.microsoft.com/office/drawing/2014/main" id="{FE4E26E8-E601-4969-8807-E538284BB2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00" y="469737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fiddleheadfocus.com/sites/default/files/CBP-seal.jpg">
            <a:extLst>
              <a:ext uri="{FF2B5EF4-FFF2-40B4-BE49-F238E27FC236}">
                <a16:creationId xmlns:a16="http://schemas.microsoft.com/office/drawing/2014/main" id="{733876A9-6571-432C-88D5-1BBC8152F0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648118"/>
            <a:ext cx="8477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heriff.lacounty.gov/wps/wcm/connect/e933810046b90e8e861fdf0dc9cefe76/5/jric+footer.JPG?MOD=AJPERES&amp;CACHEID=e933810046b90e8e861fdf0dc9cefe76/5">
            <a:extLst>
              <a:ext uri="{FF2B5EF4-FFF2-40B4-BE49-F238E27FC236}">
                <a16:creationId xmlns:a16="http://schemas.microsoft.com/office/drawing/2014/main" id="{81A66E53-D7E7-4E01-A984-AFDB0967B3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2740" y="1786702"/>
            <a:ext cx="3267720" cy="5705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rlv.zcache.com/ohio_state_highway_patrol_patch_square_sticker-p217298761838907506en7ri_216.jpg">
            <a:extLst>
              <a:ext uri="{FF2B5EF4-FFF2-40B4-BE49-F238E27FC236}">
                <a16:creationId xmlns:a16="http://schemas.microsoft.com/office/drawing/2014/main" id="{00C3C6B4-E4D1-4D25-89BA-A05B442221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9860" y="372456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8FED8C-75A7-4FE9-9290-7D6880FDE995}"/>
              </a:ext>
            </a:extLst>
          </p:cNvPr>
          <p:cNvPicPr>
            <a:picLocks noChangeAspect="1"/>
          </p:cNvPicPr>
          <p:nvPr/>
        </p:nvPicPr>
        <p:blipFill>
          <a:blip r:embed="rId11"/>
          <a:stretch>
            <a:fillRect/>
          </a:stretch>
        </p:blipFill>
        <p:spPr>
          <a:xfrm>
            <a:off x="5731830" y="2539966"/>
            <a:ext cx="2895600" cy="904875"/>
          </a:xfrm>
          <a:prstGeom prst="rect">
            <a:avLst/>
          </a:prstGeom>
        </p:spPr>
      </p:pic>
      <p:pic>
        <p:nvPicPr>
          <p:cNvPr id="13" name="Picture 12">
            <a:extLst>
              <a:ext uri="{FF2B5EF4-FFF2-40B4-BE49-F238E27FC236}">
                <a16:creationId xmlns:a16="http://schemas.microsoft.com/office/drawing/2014/main" id="{052FB173-15EE-4E78-B20E-BC73573B9135}"/>
              </a:ext>
            </a:extLst>
          </p:cNvPr>
          <p:cNvPicPr>
            <a:picLocks noChangeAspect="1"/>
          </p:cNvPicPr>
          <p:nvPr/>
        </p:nvPicPr>
        <p:blipFill>
          <a:blip r:embed="rId12"/>
          <a:stretch>
            <a:fillRect/>
          </a:stretch>
        </p:blipFill>
        <p:spPr>
          <a:xfrm>
            <a:off x="5163345" y="4888935"/>
            <a:ext cx="1136970" cy="1746285"/>
          </a:xfrm>
          <a:prstGeom prst="rect">
            <a:avLst/>
          </a:prstGeom>
        </p:spPr>
      </p:pic>
    </p:spTree>
    <p:extLst>
      <p:ext uri="{BB962C8B-B14F-4D97-AF65-F5344CB8AC3E}">
        <p14:creationId xmlns:p14="http://schemas.microsoft.com/office/powerpoint/2010/main" val="194932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685800" y="785813"/>
            <a:ext cx="8305800" cy="990600"/>
          </a:xfrm>
        </p:spPr>
        <p:txBody>
          <a:bodyPr>
            <a:noAutofit/>
          </a:bodyPr>
          <a:lstStyle/>
          <a:p>
            <a:pPr algn="ctr"/>
            <a:r>
              <a:rPr lang="en-US" altLang="en-US" sz="3200" b="1" dirty="0" smtClean="0">
                <a:ea typeface="ＭＳ Ｐゴシック" charset="-128"/>
              </a:rPr>
              <a:t>CREATE</a:t>
            </a:r>
            <a:r>
              <a:rPr lang="en-US" altLang="en-US" sz="3200" b="1" dirty="0" smtClean="0">
                <a:solidFill>
                  <a:srgbClr val="980021"/>
                </a:solidFill>
                <a:ea typeface="ＭＳ Ｐゴシック" charset="-128"/>
              </a:rPr>
              <a:t>: </a:t>
            </a:r>
            <a:r>
              <a:rPr lang="en-US" altLang="en-US" sz="3200" b="1" dirty="0">
                <a:solidFill>
                  <a:srgbClr val="980021"/>
                </a:solidFill>
                <a:ea typeface="ＭＳ Ｐゴシック" charset="-128"/>
              </a:rPr>
              <a:t>The National </a:t>
            </a:r>
            <a:r>
              <a:rPr lang="en-US" altLang="en-US" sz="3200" b="1" dirty="0">
                <a:ea typeface="ＭＳ Ｐゴシック" charset="-128"/>
              </a:rPr>
              <a:t>C</a:t>
            </a:r>
            <a:r>
              <a:rPr lang="en-US" altLang="en-US" sz="3200" b="1" dirty="0">
                <a:solidFill>
                  <a:srgbClr val="980021"/>
                </a:solidFill>
                <a:ea typeface="ＭＳ Ｐゴシック" charset="-128"/>
              </a:rPr>
              <a:t>enter for </a:t>
            </a:r>
            <a:br>
              <a:rPr lang="en-US" altLang="en-US" sz="3200" b="1" dirty="0">
                <a:solidFill>
                  <a:srgbClr val="980021"/>
                </a:solidFill>
                <a:ea typeface="ＭＳ Ｐゴシック" charset="-128"/>
              </a:rPr>
            </a:br>
            <a:r>
              <a:rPr lang="en-US" altLang="en-US" sz="3200" b="1" dirty="0">
                <a:ea typeface="ＭＳ Ｐゴシック" charset="-128"/>
              </a:rPr>
              <a:t>R</a:t>
            </a:r>
            <a:r>
              <a:rPr lang="en-US" altLang="en-US" sz="3200" b="1" dirty="0">
                <a:solidFill>
                  <a:srgbClr val="980021"/>
                </a:solidFill>
                <a:ea typeface="ＭＳ Ｐゴシック" charset="-128"/>
              </a:rPr>
              <a:t>isk and </a:t>
            </a:r>
            <a:r>
              <a:rPr lang="en-US" altLang="en-US" sz="3200" b="1" dirty="0">
                <a:ea typeface="ＭＳ Ｐゴシック" charset="-128"/>
              </a:rPr>
              <a:t>E</a:t>
            </a:r>
            <a:r>
              <a:rPr lang="en-US" altLang="en-US" sz="3200" b="1" dirty="0">
                <a:solidFill>
                  <a:srgbClr val="980021"/>
                </a:solidFill>
                <a:ea typeface="ＭＳ Ｐゴシック" charset="-128"/>
              </a:rPr>
              <a:t>conomic </a:t>
            </a:r>
            <a:r>
              <a:rPr lang="en-US" altLang="en-US" sz="3200" b="1" dirty="0">
                <a:ea typeface="ＭＳ Ｐゴシック" charset="-128"/>
              </a:rPr>
              <a:t>A</a:t>
            </a:r>
            <a:r>
              <a:rPr lang="en-US" altLang="en-US" sz="3200" b="1" dirty="0">
                <a:solidFill>
                  <a:srgbClr val="980021"/>
                </a:solidFill>
                <a:ea typeface="ＭＳ Ｐゴシック" charset="-128"/>
              </a:rPr>
              <a:t>nalysis of </a:t>
            </a:r>
            <a:r>
              <a:rPr lang="en-US" altLang="en-US" sz="3200" b="1" dirty="0">
                <a:ea typeface="ＭＳ Ｐゴシック" charset="-128"/>
              </a:rPr>
              <a:t>T</a:t>
            </a:r>
            <a:r>
              <a:rPr lang="en-US" altLang="en-US" sz="3200" b="1" dirty="0">
                <a:solidFill>
                  <a:srgbClr val="980021"/>
                </a:solidFill>
                <a:ea typeface="ＭＳ Ｐゴシック" charset="-128"/>
              </a:rPr>
              <a:t>errorism </a:t>
            </a:r>
            <a:r>
              <a:rPr lang="en-US" altLang="en-US" sz="3200" b="1" dirty="0">
                <a:ea typeface="ＭＳ Ｐゴシック" charset="-128"/>
              </a:rPr>
              <a:t>E</a:t>
            </a:r>
            <a:r>
              <a:rPr lang="en-US" altLang="en-US" sz="3200" b="1" dirty="0">
                <a:solidFill>
                  <a:srgbClr val="980021"/>
                </a:solidFill>
                <a:ea typeface="ＭＳ Ｐゴシック" charset="-128"/>
              </a:rPr>
              <a:t>vents</a:t>
            </a:r>
          </a:p>
        </p:txBody>
      </p:sp>
      <p:sp>
        <p:nvSpPr>
          <p:cNvPr id="11266" name="Content Placeholder 6"/>
          <p:cNvSpPr>
            <a:spLocks noGrp="1"/>
          </p:cNvSpPr>
          <p:nvPr>
            <p:ph idx="1"/>
          </p:nvPr>
        </p:nvSpPr>
        <p:spPr>
          <a:xfrm>
            <a:off x="952499" y="2057400"/>
            <a:ext cx="7810501" cy="4724400"/>
          </a:xfrm>
        </p:spPr>
        <p:txBody>
          <a:bodyPr>
            <a:normAutofit/>
          </a:bodyPr>
          <a:lstStyle/>
          <a:p>
            <a:r>
              <a:rPr lang="en-US" altLang="en-US" sz="2800" dirty="0">
                <a:ea typeface="ＭＳ Ｐゴシック" charset="-128"/>
              </a:rPr>
              <a:t>First Center of Excellence </a:t>
            </a:r>
            <a:r>
              <a:rPr lang="en-US" altLang="en-US" sz="2800" dirty="0" smtClean="0">
                <a:ea typeface="ＭＳ Ｐゴシック" charset="-128"/>
              </a:rPr>
              <a:t>funded </a:t>
            </a:r>
            <a:r>
              <a:rPr lang="en-US" altLang="en-US" sz="2800" dirty="0">
                <a:ea typeface="ＭＳ Ｐゴシック" charset="-128"/>
              </a:rPr>
              <a:t>by DHS</a:t>
            </a:r>
          </a:p>
          <a:p>
            <a:pPr lvl="1"/>
            <a:r>
              <a:rPr lang="en-US" altLang="en-US" sz="2000" dirty="0">
                <a:ea typeface="ＭＳ Ｐゴシック" charset="-128"/>
              </a:rPr>
              <a:t>Competition of 72 universities in 2003</a:t>
            </a:r>
          </a:p>
          <a:p>
            <a:pPr lvl="1"/>
            <a:r>
              <a:rPr lang="en-US" altLang="en-US" sz="2000" dirty="0">
                <a:ea typeface="ＭＳ Ｐゴシック" charset="-128"/>
              </a:rPr>
              <a:t>Focused on risk and economic analysis</a:t>
            </a:r>
          </a:p>
          <a:p>
            <a:pPr lvl="1"/>
            <a:r>
              <a:rPr lang="en-US" altLang="en-US" sz="2000" dirty="0">
                <a:ea typeface="ＭＳ Ｐゴシック" charset="-128"/>
              </a:rPr>
              <a:t>Co-Founders Randy Hall &amp; </a:t>
            </a:r>
            <a:r>
              <a:rPr lang="en-US" altLang="en-US" sz="2000" dirty="0" err="1">
                <a:ea typeface="ＭＳ Ｐゴシック" charset="-128"/>
              </a:rPr>
              <a:t>Detlof</a:t>
            </a:r>
            <a:r>
              <a:rPr lang="en-US" altLang="en-US" sz="2000" dirty="0">
                <a:ea typeface="ＭＳ Ｐゴシック" charset="-128"/>
              </a:rPr>
              <a:t> von </a:t>
            </a:r>
            <a:r>
              <a:rPr lang="en-US" altLang="en-US" sz="2000" dirty="0" err="1">
                <a:ea typeface="ＭＳ Ｐゴシック" charset="-128"/>
              </a:rPr>
              <a:t>Winterfeldt</a:t>
            </a:r>
            <a:endParaRPr lang="en-US" altLang="en-US" sz="2000" dirty="0">
              <a:ea typeface="ＭＳ Ｐゴシック" charset="-128"/>
            </a:endParaRPr>
          </a:p>
          <a:p>
            <a:r>
              <a:rPr lang="en-US" altLang="en-US" sz="2800" dirty="0">
                <a:ea typeface="ＭＳ Ｐゴシック" charset="-128"/>
              </a:rPr>
              <a:t>Research Areas</a:t>
            </a:r>
          </a:p>
          <a:p>
            <a:pPr lvl="1"/>
            <a:r>
              <a:rPr lang="en-US" altLang="en-US" sz="2000" dirty="0">
                <a:ea typeface="ＭＳ Ｐゴシック" charset="-128"/>
              </a:rPr>
              <a:t>Risk Analysis</a:t>
            </a:r>
          </a:p>
          <a:p>
            <a:pPr lvl="1"/>
            <a:r>
              <a:rPr lang="en-US" altLang="en-US" sz="2000" dirty="0">
                <a:ea typeface="ＭＳ Ｐゴシック" charset="-128"/>
              </a:rPr>
              <a:t>Economic Analysis</a:t>
            </a:r>
            <a:endParaRPr lang="en-US" altLang="en-US" sz="2400" dirty="0">
              <a:ea typeface="ＭＳ Ｐゴシック" charset="-128"/>
            </a:endParaRPr>
          </a:p>
          <a:p>
            <a:r>
              <a:rPr lang="en-US" altLang="en-US" sz="2800" dirty="0">
                <a:ea typeface="ＭＳ Ｐゴシック" charset="-128"/>
              </a:rPr>
              <a:t>Objective</a:t>
            </a:r>
          </a:p>
          <a:p>
            <a:pPr lvl="1"/>
            <a:r>
              <a:rPr lang="en-US" altLang="en-US" sz="2000" dirty="0">
                <a:ea typeface="ＭＳ Ｐゴシック" charset="-128"/>
              </a:rPr>
              <a:t>To improve homeland</a:t>
            </a:r>
          </a:p>
          <a:p>
            <a:pPr marL="457200" lvl="1" indent="0">
              <a:buNone/>
            </a:pPr>
            <a:r>
              <a:rPr lang="en-US" altLang="en-US" sz="2000" dirty="0">
                <a:ea typeface="ＭＳ Ｐゴシック" charset="-128"/>
              </a:rPr>
              <a:t>     security decisions and </a:t>
            </a:r>
          </a:p>
          <a:p>
            <a:pPr marL="457200" lvl="1" indent="0">
              <a:buNone/>
            </a:pPr>
            <a:r>
              <a:rPr lang="en-US" altLang="en-US" sz="2000" dirty="0">
                <a:ea typeface="ＭＳ Ｐゴシック" charset="-128"/>
              </a:rPr>
              <a:t>     operations</a:t>
            </a:r>
          </a:p>
        </p:txBody>
      </p:sp>
      <p:pic>
        <p:nvPicPr>
          <p:cNvPr id="1126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3673" y="5515438"/>
            <a:ext cx="2883302" cy="80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BFABCB9-C3F4-EF49-87CC-EE6A5958A60E}"/>
              </a:ext>
            </a:extLst>
          </p:cNvPr>
          <p:cNvPicPr>
            <a:picLocks noChangeAspect="1"/>
          </p:cNvPicPr>
          <p:nvPr/>
        </p:nvPicPr>
        <p:blipFill>
          <a:blip r:embed="rId3"/>
          <a:stretch>
            <a:fillRect/>
          </a:stretch>
        </p:blipFill>
        <p:spPr>
          <a:xfrm>
            <a:off x="5689350" y="3650569"/>
            <a:ext cx="2692650" cy="1832672"/>
          </a:xfrm>
          <a:prstGeom prst="rect">
            <a:avLst/>
          </a:prstGeom>
        </p:spPr>
      </p:pic>
    </p:spTree>
    <p:extLst>
      <p:ext uri="{BB962C8B-B14F-4D97-AF65-F5344CB8AC3E}">
        <p14:creationId xmlns:p14="http://schemas.microsoft.com/office/powerpoint/2010/main" val="347830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5059A-0F2C-4A2F-B573-6E2A97124EE7}"/>
              </a:ext>
            </a:extLst>
          </p:cNvPr>
          <p:cNvSpPr>
            <a:spLocks noGrp="1"/>
          </p:cNvSpPr>
          <p:nvPr>
            <p:ph idx="1"/>
          </p:nvPr>
        </p:nvSpPr>
        <p:spPr>
          <a:xfrm>
            <a:off x="762000" y="1905000"/>
            <a:ext cx="8382000" cy="4953000"/>
          </a:xfrm>
        </p:spPr>
        <p:txBody>
          <a:bodyPr>
            <a:normAutofit lnSpcReduction="10000"/>
          </a:bodyPr>
          <a:lstStyle/>
          <a:p>
            <a:pPr marL="231775" indent="-231775"/>
            <a:r>
              <a:rPr lang="en-US" sz="2400" b="1" dirty="0"/>
              <a:t>ARMOR</a:t>
            </a:r>
            <a:r>
              <a:rPr lang="en-US" sz="2400" dirty="0"/>
              <a:t> – Game Theory-based resource </a:t>
            </a:r>
            <a:r>
              <a:rPr lang="en-US" sz="2400" dirty="0" smtClean="0"/>
              <a:t>allocation</a:t>
            </a:r>
          </a:p>
          <a:p>
            <a:pPr marL="0" indent="0">
              <a:buNone/>
            </a:pPr>
            <a:endParaRPr lang="en-US" sz="600" dirty="0"/>
          </a:p>
          <a:p>
            <a:pPr marL="231775" indent="-231775"/>
            <a:r>
              <a:rPr lang="en-US" sz="2400" b="1" dirty="0"/>
              <a:t>CBP Wait-Time Study</a:t>
            </a:r>
            <a:r>
              <a:rPr lang="en-US" sz="2400" dirty="0"/>
              <a:t> – </a:t>
            </a:r>
            <a:r>
              <a:rPr lang="en-US" sz="2400" dirty="0" smtClean="0"/>
              <a:t>Economic </a:t>
            </a:r>
            <a:r>
              <a:rPr lang="en-US" sz="2400" dirty="0"/>
              <a:t>study of value of CBP OFO 		 </a:t>
            </a:r>
            <a:r>
              <a:rPr lang="en-US" sz="2400" dirty="0" smtClean="0"/>
              <a:t>                   officers </a:t>
            </a:r>
            <a:r>
              <a:rPr lang="en-US" sz="2400" dirty="0"/>
              <a:t>at US </a:t>
            </a:r>
            <a:r>
              <a:rPr lang="en-US" sz="2400" dirty="0" smtClean="0"/>
              <a:t>borders</a:t>
            </a:r>
          </a:p>
          <a:p>
            <a:pPr marL="0" indent="0">
              <a:buNone/>
            </a:pPr>
            <a:endParaRPr lang="en-US" sz="600" b="1" dirty="0"/>
          </a:p>
          <a:p>
            <a:pPr marL="231775" indent="-231775"/>
            <a:r>
              <a:rPr lang="en-US" sz="2400" b="1" dirty="0"/>
              <a:t>DET</a:t>
            </a:r>
            <a:r>
              <a:rPr lang="en-US" sz="2400" dirty="0"/>
              <a:t> – Dirichlet expert elicitation and aggregation tool for risk</a:t>
            </a:r>
          </a:p>
          <a:p>
            <a:pPr marL="231775" indent="-231775">
              <a:spcBef>
                <a:spcPts val="0"/>
              </a:spcBef>
              <a:buNone/>
            </a:pPr>
            <a:r>
              <a:rPr lang="en-US" sz="2400" dirty="0"/>
              <a:t>               </a:t>
            </a:r>
            <a:r>
              <a:rPr lang="en-US" sz="2400" dirty="0" smtClean="0"/>
              <a:t>analysis</a:t>
            </a:r>
          </a:p>
          <a:p>
            <a:pPr marL="231775" indent="-231775">
              <a:spcBef>
                <a:spcPts val="0"/>
              </a:spcBef>
              <a:buNone/>
            </a:pPr>
            <a:endParaRPr lang="en-US" sz="600" dirty="0"/>
          </a:p>
          <a:p>
            <a:pPr marL="231775" indent="-231775"/>
            <a:r>
              <a:rPr lang="en-US" sz="2400" b="1" dirty="0"/>
              <a:t>E-CAT</a:t>
            </a:r>
            <a:r>
              <a:rPr lang="en-US" sz="2400" dirty="0"/>
              <a:t> – Economic </a:t>
            </a:r>
            <a:r>
              <a:rPr lang="en-US" sz="2400" dirty="0" smtClean="0"/>
              <a:t>Consequence Analysis Tool</a:t>
            </a:r>
            <a:endParaRPr lang="en-US" sz="600" dirty="0"/>
          </a:p>
          <a:p>
            <a:pPr marL="0" indent="0">
              <a:buNone/>
            </a:pPr>
            <a:endParaRPr lang="en-US" sz="600" dirty="0"/>
          </a:p>
          <a:p>
            <a:pPr marL="231775" indent="-231775"/>
            <a:r>
              <a:rPr lang="en-US" sz="2400" b="1" dirty="0"/>
              <a:t>EQ Rapid Estimation</a:t>
            </a:r>
            <a:r>
              <a:rPr lang="en-US" sz="2400" dirty="0"/>
              <a:t> – Economic consequence estimating </a:t>
            </a:r>
            <a:r>
              <a:rPr lang="en-US" sz="2400" dirty="0" smtClean="0"/>
              <a:t>tool</a:t>
            </a:r>
          </a:p>
          <a:p>
            <a:pPr marL="0" indent="0">
              <a:buNone/>
            </a:pPr>
            <a:endParaRPr lang="en-US" sz="600" dirty="0"/>
          </a:p>
          <a:p>
            <a:pPr marL="231775" indent="-231775"/>
            <a:r>
              <a:rPr lang="en-US" sz="2400" b="1" dirty="0"/>
              <a:t>MANPADS</a:t>
            </a:r>
            <a:r>
              <a:rPr lang="en-US" sz="2400" dirty="0"/>
              <a:t> – Risk analysis of surface-to-air missile </a:t>
            </a:r>
            <a:r>
              <a:rPr lang="en-US" sz="2400" dirty="0" smtClean="0"/>
              <a:t>attacks</a:t>
            </a:r>
          </a:p>
          <a:p>
            <a:pPr marL="0" indent="0">
              <a:buNone/>
            </a:pPr>
            <a:endParaRPr lang="en-US" sz="600" dirty="0"/>
          </a:p>
          <a:p>
            <a:pPr marL="231775" indent="-231775"/>
            <a:r>
              <a:rPr lang="en-US" sz="2400" b="1" dirty="0" err="1"/>
              <a:t>PortSec</a:t>
            </a:r>
            <a:r>
              <a:rPr lang="en-US" sz="2400" dirty="0"/>
              <a:t> – Port (POLA/LB) risk assessment and resource</a:t>
            </a:r>
          </a:p>
          <a:p>
            <a:pPr marL="0" indent="0">
              <a:spcBef>
                <a:spcPts val="0"/>
              </a:spcBef>
              <a:buNone/>
            </a:pPr>
            <a:r>
              <a:rPr lang="en-US" sz="2400" dirty="0"/>
              <a:t>                      </a:t>
            </a:r>
            <a:r>
              <a:rPr lang="en-US" sz="2400" dirty="0" smtClean="0"/>
              <a:t>allocation </a:t>
            </a:r>
            <a:r>
              <a:rPr lang="en-US" sz="2400" dirty="0"/>
              <a:t>analysis </a:t>
            </a:r>
            <a:r>
              <a:rPr lang="en-US" sz="2400" dirty="0" smtClean="0"/>
              <a:t>tool</a:t>
            </a:r>
          </a:p>
          <a:p>
            <a:pPr marL="0" indent="0">
              <a:spcBef>
                <a:spcPts val="0"/>
              </a:spcBef>
              <a:buNone/>
            </a:pPr>
            <a:endParaRPr lang="en-US" sz="600" dirty="0"/>
          </a:p>
          <a:p>
            <a:pPr marL="231775" indent="-231775">
              <a:spcBef>
                <a:spcPts val="0"/>
              </a:spcBef>
            </a:pPr>
            <a:r>
              <a:rPr lang="en-US" sz="2400" b="1" dirty="0"/>
              <a:t>Risk Communication</a:t>
            </a:r>
            <a:r>
              <a:rPr lang="en-US" sz="2400" dirty="0"/>
              <a:t> – </a:t>
            </a:r>
            <a:r>
              <a:rPr lang="en-US" sz="2400" dirty="0" smtClean="0"/>
              <a:t>How </a:t>
            </a:r>
            <a:r>
              <a:rPr lang="en-US" sz="2400" dirty="0"/>
              <a:t>to deliver risk </a:t>
            </a:r>
            <a:r>
              <a:rPr lang="en-US" sz="2400" dirty="0" smtClean="0"/>
              <a:t>messages </a:t>
            </a:r>
            <a:r>
              <a:rPr lang="en-US" sz="2400" dirty="0"/>
              <a:t>for impact</a:t>
            </a:r>
            <a:endParaRPr lang="en-US" sz="2400" b="1" dirty="0"/>
          </a:p>
        </p:txBody>
      </p:sp>
      <p:sp>
        <p:nvSpPr>
          <p:cNvPr id="5" name="Title 4">
            <a:extLst>
              <a:ext uri="{FF2B5EF4-FFF2-40B4-BE49-F238E27FC236}">
                <a16:creationId xmlns:a16="http://schemas.microsoft.com/office/drawing/2014/main" id="{81F6AFB4-12A9-40C1-B4A8-C200F589C865}"/>
              </a:ext>
            </a:extLst>
          </p:cNvPr>
          <p:cNvSpPr>
            <a:spLocks noGrp="1"/>
          </p:cNvSpPr>
          <p:nvPr>
            <p:ph type="title"/>
          </p:nvPr>
        </p:nvSpPr>
        <p:spPr/>
        <p:txBody>
          <a:bodyPr>
            <a:normAutofit/>
          </a:bodyPr>
          <a:lstStyle/>
          <a:p>
            <a:r>
              <a:rPr lang="en-US" sz="4000" b="1" dirty="0">
                <a:solidFill>
                  <a:srgbClr val="953735"/>
                </a:solidFill>
              </a:rPr>
              <a:t>Transitioned CREATE Projects</a:t>
            </a:r>
          </a:p>
        </p:txBody>
      </p:sp>
    </p:spTree>
    <p:extLst>
      <p:ext uri="{BB962C8B-B14F-4D97-AF65-F5344CB8AC3E}">
        <p14:creationId xmlns:p14="http://schemas.microsoft.com/office/powerpoint/2010/main" val="29248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p:nvPr/>
        </p:nvGrpSpPr>
        <p:grpSpPr>
          <a:xfrm>
            <a:off x="6324600" y="914400"/>
            <a:ext cx="2514600" cy="2286000"/>
            <a:chOff x="0" y="4199819"/>
            <a:chExt cx="3276203" cy="3359857"/>
          </a:xfrm>
        </p:grpSpPr>
        <p:pic>
          <p:nvPicPr>
            <p:cNvPr id="7" name="Picture 6" descr="http://www.pbs.org/newshour/images/terrorism/july-dec05/1208_air_bhead.jpg"/>
            <p:cNvPicPr>
              <a:picLocks noChangeAspect="1" noChangeArrowheads="1"/>
            </p:cNvPicPr>
            <p:nvPr/>
          </p:nvPicPr>
          <p:blipFill>
            <a:blip r:embed="rId3" cstate="print"/>
            <a:srcRect/>
            <a:stretch>
              <a:fillRect/>
            </a:stretch>
          </p:blipFill>
          <p:spPr bwMode="auto">
            <a:xfrm>
              <a:off x="0" y="4199819"/>
              <a:ext cx="3276203" cy="3359856"/>
            </a:xfrm>
            <a:prstGeom prst="rect">
              <a:avLst/>
            </a:prstGeom>
            <a:noFill/>
            <a:ln w="9525">
              <a:noFill/>
              <a:miter lim="800000"/>
              <a:headEnd/>
              <a:tailEnd/>
            </a:ln>
          </p:spPr>
        </p:pic>
        <p:pic>
          <p:nvPicPr>
            <p:cNvPr id="8" name="Picture 1" descr="FAM-Logo"/>
            <p:cNvPicPr>
              <a:picLocks noChangeAspect="1" noChangeArrowheads="1"/>
            </p:cNvPicPr>
            <p:nvPr/>
          </p:nvPicPr>
          <p:blipFill>
            <a:blip r:embed="rId4" cstate="print"/>
            <a:srcRect/>
            <a:stretch>
              <a:fillRect/>
            </a:stretch>
          </p:blipFill>
          <p:spPr bwMode="auto">
            <a:xfrm>
              <a:off x="2144712" y="6175360"/>
              <a:ext cx="1131491" cy="1384316"/>
            </a:xfrm>
            <a:prstGeom prst="rect">
              <a:avLst/>
            </a:prstGeom>
            <a:noFill/>
            <a:ln w="9525">
              <a:noFill/>
              <a:miter lim="800000"/>
              <a:headEnd/>
              <a:tailEnd/>
            </a:ln>
          </p:spPr>
        </p:pic>
      </p:grpSp>
      <p:grpSp>
        <p:nvGrpSpPr>
          <p:cNvPr id="9" name="Group 16"/>
          <p:cNvGrpSpPr>
            <a:grpSpLocks/>
          </p:cNvGrpSpPr>
          <p:nvPr/>
        </p:nvGrpSpPr>
        <p:grpSpPr bwMode="auto">
          <a:xfrm>
            <a:off x="990600" y="3733800"/>
            <a:ext cx="2590800" cy="2438400"/>
            <a:chOff x="-157045" y="0"/>
            <a:chExt cx="5197357" cy="3779837"/>
          </a:xfrm>
        </p:grpSpPr>
        <p:pic>
          <p:nvPicPr>
            <p:cNvPr id="10" name="Picture 2" descr="http://img.groundspeak.com/waymarking/display/910b08a5-2408-44b9-81fa-cb5b41429d3f.jpg"/>
            <p:cNvPicPr>
              <a:picLocks noChangeAspect="1" noChangeArrowheads="1"/>
            </p:cNvPicPr>
            <p:nvPr/>
          </p:nvPicPr>
          <p:blipFill rotWithShape="1">
            <a:blip r:embed="rId5" cstate="print"/>
            <a:srcRect l="16388" t="9038" r="20612" b="32903"/>
            <a:stretch/>
          </p:blipFill>
          <p:spPr bwMode="auto">
            <a:xfrm>
              <a:off x="-157045" y="0"/>
              <a:ext cx="5197357" cy="3779837"/>
            </a:xfrm>
            <a:prstGeom prst="rect">
              <a:avLst/>
            </a:prstGeom>
            <a:noFill/>
            <a:ln w="9525">
              <a:noFill/>
              <a:miter lim="800000"/>
              <a:headEnd/>
              <a:tailEnd/>
            </a:ln>
          </p:spPr>
        </p:pic>
        <p:pic>
          <p:nvPicPr>
            <p:cNvPr id="11" name="Picture 4" descr="http://tbn0.google.com/images?q=tbn:k4FYqv3hMUEGiM:http://networkinstruments.files.wordpress.com/2008/10/tsa_uniform_badge.jpg">
              <a:hlinkClick r:id="rId6"/>
            </p:cNvPr>
            <p:cNvPicPr>
              <a:picLocks noChangeAspect="1" noChangeArrowheads="1"/>
            </p:cNvPicPr>
            <p:nvPr/>
          </p:nvPicPr>
          <p:blipFill>
            <a:blip r:embed="rId7" cstate="print"/>
            <a:srcRect l="20869" t="13913" r="16522" b="16522"/>
            <a:stretch>
              <a:fillRect/>
            </a:stretch>
          </p:blipFill>
          <p:spPr bwMode="auto">
            <a:xfrm>
              <a:off x="3516312" y="2103437"/>
              <a:ext cx="1508760" cy="1676400"/>
            </a:xfrm>
            <a:prstGeom prst="rect">
              <a:avLst/>
            </a:prstGeom>
            <a:noFill/>
            <a:ln w="9525">
              <a:noFill/>
              <a:miter lim="800000"/>
              <a:headEnd/>
              <a:tailEnd/>
            </a:ln>
          </p:spPr>
        </p:pic>
      </p:grpSp>
      <p:grpSp>
        <p:nvGrpSpPr>
          <p:cNvPr id="12" name="Group 15"/>
          <p:cNvGrpSpPr/>
          <p:nvPr/>
        </p:nvGrpSpPr>
        <p:grpSpPr>
          <a:xfrm>
            <a:off x="6400800" y="3733800"/>
            <a:ext cx="2362200" cy="2133600"/>
            <a:chOff x="4572000" y="3352800"/>
            <a:chExt cx="4572000" cy="3505200"/>
          </a:xfrm>
        </p:grpSpPr>
        <p:pic>
          <p:nvPicPr>
            <p:cNvPr id="13" name="Picture 9" descr="C:\Users\Rathi\Desktop\tambe\coast_gaurd.jpg"/>
            <p:cNvPicPr>
              <a:picLocks noChangeAspect="1" noChangeArrowheads="1"/>
            </p:cNvPicPr>
            <p:nvPr/>
          </p:nvPicPr>
          <p:blipFill>
            <a:blip r:embed="rId8" cstate="print"/>
            <a:srcRect/>
            <a:stretch>
              <a:fillRect/>
            </a:stretch>
          </p:blipFill>
          <p:spPr bwMode="auto">
            <a:xfrm>
              <a:off x="4572000" y="3352800"/>
              <a:ext cx="4572000" cy="3505200"/>
            </a:xfrm>
            <a:prstGeom prst="rect">
              <a:avLst/>
            </a:prstGeom>
            <a:noFill/>
          </p:spPr>
        </p:pic>
        <p:pic>
          <p:nvPicPr>
            <p:cNvPr id="14" name="Picture 4" descr="C:\Users\Rathi\Desktop\tambe\USCoastGuard Logo.jpg"/>
            <p:cNvPicPr>
              <a:picLocks noChangeAspect="1" noChangeArrowheads="1"/>
            </p:cNvPicPr>
            <p:nvPr/>
          </p:nvPicPr>
          <p:blipFill>
            <a:blip r:embed="rId9" cstate="print"/>
            <a:srcRect/>
            <a:stretch>
              <a:fillRect/>
            </a:stretch>
          </p:blipFill>
          <p:spPr bwMode="auto">
            <a:xfrm>
              <a:off x="7848601" y="5562601"/>
              <a:ext cx="1295399" cy="1295399"/>
            </a:xfrm>
            <a:prstGeom prst="rect">
              <a:avLst/>
            </a:prstGeom>
            <a:noFill/>
          </p:spPr>
        </p:pic>
      </p:grpSp>
      <p:pic>
        <p:nvPicPr>
          <p:cNvPr id="26" name="Picture 4" descr="Security forces work the sidewalk at LAX"/>
          <p:cNvPicPr>
            <a:picLocks noChangeAspect="1" noChangeArrowheads="1"/>
          </p:cNvPicPr>
          <p:nvPr/>
        </p:nvPicPr>
        <p:blipFill>
          <a:blip r:embed="rId10" cstate="print"/>
          <a:srcRect/>
          <a:stretch>
            <a:fillRect/>
          </a:stretch>
        </p:blipFill>
        <p:spPr bwMode="auto">
          <a:xfrm>
            <a:off x="914400" y="838200"/>
            <a:ext cx="2743200" cy="2339788"/>
          </a:xfrm>
          <a:prstGeom prst="rect">
            <a:avLst/>
          </a:prstGeom>
          <a:noFill/>
          <a:ln w="9525">
            <a:noFill/>
            <a:miter lim="800000"/>
            <a:headEnd/>
            <a:tailEnd/>
          </a:ln>
        </p:spPr>
      </p:pic>
      <p:sp>
        <p:nvSpPr>
          <p:cNvPr id="2" name="TextBox 1"/>
          <p:cNvSpPr txBox="1"/>
          <p:nvPr/>
        </p:nvSpPr>
        <p:spPr>
          <a:xfrm>
            <a:off x="914400" y="3234868"/>
            <a:ext cx="2743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LAX</a:t>
            </a:r>
          </a:p>
        </p:txBody>
      </p:sp>
      <p:sp>
        <p:nvSpPr>
          <p:cNvPr id="4" name="TextBox 3"/>
          <p:cNvSpPr txBox="1"/>
          <p:nvPr/>
        </p:nvSpPr>
        <p:spPr>
          <a:xfrm>
            <a:off x="6324600" y="3276600"/>
            <a:ext cx="2514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IRIS: FAMS</a:t>
            </a:r>
          </a:p>
        </p:txBody>
      </p:sp>
      <p:sp>
        <p:nvSpPr>
          <p:cNvPr id="5" name="TextBox 4"/>
          <p:cNvSpPr txBox="1"/>
          <p:nvPr/>
        </p:nvSpPr>
        <p:spPr>
          <a:xfrm>
            <a:off x="983003" y="6236732"/>
            <a:ext cx="25908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GUARDS: TSA</a:t>
            </a:r>
          </a:p>
        </p:txBody>
      </p:sp>
      <p:sp>
        <p:nvSpPr>
          <p:cNvPr id="21" name="TextBox 1"/>
          <p:cNvSpPr txBox="1">
            <a:spLocks noChangeArrowheads="1"/>
          </p:cNvSpPr>
          <p:nvPr/>
        </p:nvSpPr>
        <p:spPr bwMode="auto">
          <a:xfrm>
            <a:off x="685800" y="40499"/>
            <a:ext cx="5410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latin typeface="+mj-lt"/>
                <a:ea typeface="ＭＳ Ｐゴシック" charset="0"/>
                <a:cs typeface="ＭＳ Ｐゴシック" charset="0"/>
              </a:rPr>
              <a:t>ARMOR: Game Theory Applications</a:t>
            </a:r>
          </a:p>
        </p:txBody>
      </p:sp>
      <p:sp>
        <p:nvSpPr>
          <p:cNvPr id="19" name="TextBox 18"/>
          <p:cNvSpPr txBox="1"/>
          <p:nvPr/>
        </p:nvSpPr>
        <p:spPr>
          <a:xfrm>
            <a:off x="6324600" y="5938335"/>
            <a:ext cx="2652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PROTECT: USCG</a:t>
            </a:r>
          </a:p>
        </p:txBody>
      </p:sp>
      <p:pic>
        <p:nvPicPr>
          <p:cNvPr id="17" name="Picture 16"/>
          <p:cNvPicPr>
            <a:picLocks noChangeAspect="1"/>
          </p:cNvPicPr>
          <p:nvPr/>
        </p:nvPicPr>
        <p:blipFill rotWithShape="1">
          <a:blip r:embed="rId11" cstate="print"/>
          <a:srcRect l="17600" r="18018"/>
          <a:stretch/>
        </p:blipFill>
        <p:spPr>
          <a:xfrm>
            <a:off x="3810000" y="1828800"/>
            <a:ext cx="2286000" cy="3550801"/>
          </a:xfrm>
          <a:prstGeom prst="rect">
            <a:avLst/>
          </a:prstGeom>
        </p:spPr>
      </p:pic>
    </p:spTree>
    <p:extLst>
      <p:ext uri="{BB962C8B-B14F-4D97-AF65-F5344CB8AC3E}">
        <p14:creationId xmlns:p14="http://schemas.microsoft.com/office/powerpoint/2010/main" val="161200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CFD3-2E10-6A49-AD44-822F413BF4E7}"/>
              </a:ext>
            </a:extLst>
          </p:cNvPr>
          <p:cNvSpPr>
            <a:spLocks noGrp="1"/>
          </p:cNvSpPr>
          <p:nvPr>
            <p:ph type="title"/>
          </p:nvPr>
        </p:nvSpPr>
        <p:spPr/>
        <p:txBody>
          <a:bodyPr>
            <a:normAutofit fontScale="90000"/>
          </a:bodyPr>
          <a:lstStyle/>
          <a:p>
            <a:r>
              <a:rPr lang="en-US" b="1" dirty="0">
                <a:solidFill>
                  <a:schemeClr val="accent2">
                    <a:lumMod val="75000"/>
                  </a:schemeClr>
                </a:solidFill>
              </a:rPr>
              <a:t>Research and Analysis Framework</a:t>
            </a:r>
          </a:p>
        </p:txBody>
      </p:sp>
      <p:sp>
        <p:nvSpPr>
          <p:cNvPr id="5" name="Rectangle 4">
            <a:extLst>
              <a:ext uri="{FF2B5EF4-FFF2-40B4-BE49-F238E27FC236}">
                <a16:creationId xmlns:a16="http://schemas.microsoft.com/office/drawing/2014/main" id="{4D8A355F-B924-6442-8226-F15F77D7511C}"/>
              </a:ext>
            </a:extLst>
          </p:cNvPr>
          <p:cNvSpPr/>
          <p:nvPr/>
        </p:nvSpPr>
        <p:spPr>
          <a:xfrm>
            <a:off x="1905000" y="2286000"/>
            <a:ext cx="20574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Risk Analysis</a:t>
            </a:r>
          </a:p>
        </p:txBody>
      </p:sp>
      <p:sp>
        <p:nvSpPr>
          <p:cNvPr id="7" name="Rectangle 6">
            <a:extLst>
              <a:ext uri="{FF2B5EF4-FFF2-40B4-BE49-F238E27FC236}">
                <a16:creationId xmlns:a16="http://schemas.microsoft.com/office/drawing/2014/main" id="{53A092DA-7B4D-574E-A45F-5E1C479DDBD1}"/>
              </a:ext>
            </a:extLst>
          </p:cNvPr>
          <p:cNvSpPr/>
          <p:nvPr/>
        </p:nvSpPr>
        <p:spPr>
          <a:xfrm>
            <a:off x="4876800" y="2286000"/>
            <a:ext cx="2057400" cy="1219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Behavioral Analysis</a:t>
            </a:r>
          </a:p>
        </p:txBody>
      </p:sp>
      <p:sp>
        <p:nvSpPr>
          <p:cNvPr id="8" name="Rectangle 7">
            <a:extLst>
              <a:ext uri="{FF2B5EF4-FFF2-40B4-BE49-F238E27FC236}">
                <a16:creationId xmlns:a16="http://schemas.microsoft.com/office/drawing/2014/main" id="{BCC69E59-447C-6C43-AEB3-53C133397099}"/>
              </a:ext>
            </a:extLst>
          </p:cNvPr>
          <p:cNvSpPr/>
          <p:nvPr/>
        </p:nvSpPr>
        <p:spPr>
          <a:xfrm>
            <a:off x="4876800" y="4343400"/>
            <a:ext cx="2057400"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Economic Analysis</a:t>
            </a:r>
          </a:p>
        </p:txBody>
      </p:sp>
      <p:sp>
        <p:nvSpPr>
          <p:cNvPr id="9" name="Rectangle 8">
            <a:extLst>
              <a:ext uri="{FF2B5EF4-FFF2-40B4-BE49-F238E27FC236}">
                <a16:creationId xmlns:a16="http://schemas.microsoft.com/office/drawing/2014/main" id="{2341B4D0-C719-184B-9233-987767813575}"/>
              </a:ext>
            </a:extLst>
          </p:cNvPr>
          <p:cNvSpPr/>
          <p:nvPr/>
        </p:nvSpPr>
        <p:spPr>
          <a:xfrm>
            <a:off x="1911178" y="4343400"/>
            <a:ext cx="2057400"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Decision </a:t>
            </a:r>
            <a:r>
              <a:rPr lang="en-US" sz="2400" dirty="0" smtClean="0">
                <a:solidFill>
                  <a:schemeClr val="tx1"/>
                </a:solidFill>
              </a:rPr>
              <a:t>Analysis</a:t>
            </a:r>
            <a:endParaRPr lang="en-US" sz="2400" dirty="0">
              <a:solidFill>
                <a:schemeClr val="tx1"/>
              </a:solidFill>
            </a:endParaRPr>
          </a:p>
        </p:txBody>
      </p:sp>
      <p:cxnSp>
        <p:nvCxnSpPr>
          <p:cNvPr id="11" name="Straight Arrow Connector 10">
            <a:extLst>
              <a:ext uri="{FF2B5EF4-FFF2-40B4-BE49-F238E27FC236}">
                <a16:creationId xmlns:a16="http://schemas.microsoft.com/office/drawing/2014/main" id="{2B250BE7-9ADC-0647-9986-FED050090929}"/>
              </a:ext>
            </a:extLst>
          </p:cNvPr>
          <p:cNvCxnSpPr>
            <a:stCxn id="5" idx="3"/>
            <a:endCxn id="7" idx="1"/>
          </p:cNvCxnSpPr>
          <p:nvPr/>
        </p:nvCxnSpPr>
        <p:spPr>
          <a:xfrm>
            <a:off x="3962400" y="2895600"/>
            <a:ext cx="914400"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27431671-DABD-D34B-B218-E36E8ACD8D69}"/>
              </a:ext>
            </a:extLst>
          </p:cNvPr>
          <p:cNvCxnSpPr>
            <a:stCxn id="7" idx="2"/>
          </p:cNvCxnSpPr>
          <p:nvPr/>
        </p:nvCxnSpPr>
        <p:spPr>
          <a:xfrm>
            <a:off x="5905500" y="3505200"/>
            <a:ext cx="0" cy="8382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4CD8074-71E5-0648-951C-0F124B0EE015}"/>
              </a:ext>
            </a:extLst>
          </p:cNvPr>
          <p:cNvCxnSpPr>
            <a:stCxn id="8" idx="1"/>
            <a:endCxn id="9" idx="3"/>
          </p:cNvCxnSpPr>
          <p:nvPr/>
        </p:nvCxnSpPr>
        <p:spPr>
          <a:xfrm flipH="1">
            <a:off x="3968578" y="4953000"/>
            <a:ext cx="90822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46B4BA-33F6-BD4E-8CAB-516F200BB044}"/>
              </a:ext>
            </a:extLst>
          </p:cNvPr>
          <p:cNvCxnSpPr>
            <a:stCxn id="9" idx="0"/>
            <a:endCxn id="5" idx="2"/>
          </p:cNvCxnSpPr>
          <p:nvPr/>
        </p:nvCxnSpPr>
        <p:spPr>
          <a:xfrm flipH="1" flipV="1">
            <a:off x="2933700" y="3505200"/>
            <a:ext cx="6178" cy="8382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133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Mission Statement</a:t>
            </a:r>
            <a:endParaRPr lang="en-US" sz="4000" b="1" dirty="0">
              <a:solidFill>
                <a:schemeClr val="accent2">
                  <a:lumMod val="75000"/>
                </a:schemeClr>
              </a:solidFill>
            </a:endParaRPr>
          </a:p>
        </p:txBody>
      </p:sp>
      <p:sp>
        <p:nvSpPr>
          <p:cNvPr id="5" name="Content Placeholder 4">
            <a:extLst>
              <a:ext uri="{FF2B5EF4-FFF2-40B4-BE49-F238E27FC236}">
                <a16:creationId xmlns:a16="http://schemas.microsoft.com/office/drawing/2014/main" id="{82A6DA48-6A8A-0943-B854-94EC786A58A1}"/>
              </a:ext>
            </a:extLst>
          </p:cNvPr>
          <p:cNvSpPr>
            <a:spLocks noGrp="1"/>
          </p:cNvSpPr>
          <p:nvPr>
            <p:ph idx="1"/>
          </p:nvPr>
        </p:nvSpPr>
        <p:spPr>
          <a:xfrm>
            <a:off x="1104899" y="1828800"/>
            <a:ext cx="8039101" cy="4876800"/>
          </a:xfrm>
        </p:spPr>
        <p:txBody>
          <a:bodyPr>
            <a:normAutofit/>
          </a:bodyPr>
          <a:lstStyle/>
          <a:p>
            <a:pPr marL="0" indent="0">
              <a:buNone/>
            </a:pPr>
            <a:r>
              <a:rPr lang="en-US" sz="2400" dirty="0"/>
              <a:t>CREATE's Mission is to improve our Nation's security through research and development of advanced models and tools to evaluate risks, costs, and consequences of terrorism and natural man-made hazards, and to guide economically viable investments in homeland security. We are accomplishing our mission through an integrated program of research, education and outreach that is designed to inform and support decisions faced by public and private sector decision-makers at the national, state, and local levels. We are also working to leverage the investments being made by the </a:t>
            </a:r>
            <a:r>
              <a:rPr lang="en-US" sz="2400" dirty="0" smtClean="0"/>
              <a:t>Department </a:t>
            </a:r>
            <a:r>
              <a:rPr lang="en-US" sz="2400" dirty="0"/>
              <a:t>of Homeland Security and to facilitate the transition of research toward practical tools to improve security.</a:t>
            </a:r>
          </a:p>
        </p:txBody>
      </p:sp>
    </p:spTree>
    <p:extLst>
      <p:ext uri="{BB962C8B-B14F-4D97-AF65-F5344CB8AC3E}">
        <p14:creationId xmlns:p14="http://schemas.microsoft.com/office/powerpoint/2010/main" val="98368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170-0793-284E-8A83-2CA36820DFF4}"/>
              </a:ext>
            </a:extLst>
          </p:cNvPr>
          <p:cNvSpPr>
            <a:spLocks noGrp="1"/>
          </p:cNvSpPr>
          <p:nvPr>
            <p:ph type="title"/>
          </p:nvPr>
        </p:nvSpPr>
        <p:spPr/>
        <p:txBody>
          <a:bodyPr>
            <a:normAutofit/>
          </a:bodyPr>
          <a:lstStyle/>
          <a:p>
            <a:r>
              <a:rPr lang="en-US" sz="4000" b="1" dirty="0" smtClean="0">
                <a:solidFill>
                  <a:schemeClr val="accent2">
                    <a:lumMod val="75000"/>
                  </a:schemeClr>
                </a:solidFill>
              </a:rPr>
              <a:t>CREATE Professional Stature</a:t>
            </a:r>
            <a:endParaRPr lang="en-US" sz="4000" b="1" dirty="0">
              <a:solidFill>
                <a:schemeClr val="accent2">
                  <a:lumMod val="75000"/>
                </a:schemeClr>
              </a:solidFill>
            </a:endParaRPr>
          </a:p>
        </p:txBody>
      </p:sp>
      <p:sp>
        <p:nvSpPr>
          <p:cNvPr id="5" name="Content Placeholder 4">
            <a:extLst>
              <a:ext uri="{FF2B5EF4-FFF2-40B4-BE49-F238E27FC236}">
                <a16:creationId xmlns:a16="http://schemas.microsoft.com/office/drawing/2014/main" id="{82A6DA48-6A8A-0943-B854-94EC786A58A1}"/>
              </a:ext>
            </a:extLst>
          </p:cNvPr>
          <p:cNvSpPr>
            <a:spLocks noGrp="1"/>
          </p:cNvSpPr>
          <p:nvPr>
            <p:ph idx="1"/>
          </p:nvPr>
        </p:nvSpPr>
        <p:spPr>
          <a:xfrm>
            <a:off x="838200" y="1752600"/>
            <a:ext cx="8229600" cy="4800600"/>
          </a:xfrm>
        </p:spPr>
        <p:txBody>
          <a:bodyPr>
            <a:normAutofit fontScale="25000" lnSpcReduction="20000"/>
          </a:bodyPr>
          <a:lstStyle/>
          <a:p>
            <a:r>
              <a:rPr lang="en-US" sz="8000" dirty="0"/>
              <a:t>Leading Center for research on risk analysis, decision analysis, behavioral analysis, economic consequence analysis, and </a:t>
            </a:r>
            <a:r>
              <a:rPr lang="en-US" sz="8000" dirty="0" smtClean="0"/>
              <a:t>resilience</a:t>
            </a:r>
          </a:p>
          <a:p>
            <a:pPr lvl="1"/>
            <a:r>
              <a:rPr lang="en-US" sz="8000" dirty="0" smtClean="0"/>
              <a:t>multitude </a:t>
            </a:r>
            <a:r>
              <a:rPr lang="en-US" sz="8000" dirty="0"/>
              <a:t>of honors and </a:t>
            </a:r>
            <a:r>
              <a:rPr lang="en-US" sz="8000" dirty="0" smtClean="0"/>
              <a:t>awards</a:t>
            </a:r>
          </a:p>
          <a:p>
            <a:pPr lvl="1"/>
            <a:r>
              <a:rPr lang="en-US" sz="8000" dirty="0" smtClean="0"/>
              <a:t>quality </a:t>
            </a:r>
            <a:r>
              <a:rPr lang="en-US" sz="8000" dirty="0"/>
              <a:t>and quantity of </a:t>
            </a:r>
            <a:r>
              <a:rPr lang="en-US" sz="8000" dirty="0" smtClean="0"/>
              <a:t>publications</a:t>
            </a:r>
          </a:p>
          <a:p>
            <a:pPr lvl="1">
              <a:spcAft>
                <a:spcPts val="1200"/>
              </a:spcAft>
            </a:pPr>
            <a:r>
              <a:rPr lang="en-US" sz="8000" dirty="0" smtClean="0"/>
              <a:t>valuable </a:t>
            </a:r>
            <a:r>
              <a:rPr lang="en-US" sz="8000" dirty="0"/>
              <a:t>transitioned </a:t>
            </a:r>
            <a:r>
              <a:rPr lang="en-US" sz="8000" dirty="0" smtClean="0"/>
              <a:t>products</a:t>
            </a:r>
            <a:endParaRPr lang="en-US" sz="8000" dirty="0"/>
          </a:p>
          <a:p>
            <a:pPr>
              <a:spcAft>
                <a:spcPts val="1200"/>
              </a:spcAft>
            </a:pPr>
            <a:r>
              <a:rPr lang="en-US" sz="8000" dirty="0"/>
              <a:t>“Go to” place for expertise in these areas by researchers and </a:t>
            </a:r>
            <a:r>
              <a:rPr lang="en-US" sz="8000" dirty="0" smtClean="0"/>
              <a:t>government agencies</a:t>
            </a:r>
            <a:endParaRPr lang="en-US" sz="8000" dirty="0"/>
          </a:p>
          <a:p>
            <a:pPr>
              <a:spcAft>
                <a:spcPts val="1200"/>
              </a:spcAft>
            </a:pPr>
            <a:r>
              <a:rPr lang="en-US" sz="8000" dirty="0" smtClean="0"/>
              <a:t>16 </a:t>
            </a:r>
            <a:r>
              <a:rPr lang="en-US" sz="8000" dirty="0"/>
              <a:t>External Fellows – Leaders in their </a:t>
            </a:r>
            <a:r>
              <a:rPr lang="en-US" sz="8000" dirty="0" smtClean="0"/>
              <a:t>fields</a:t>
            </a:r>
            <a:endParaRPr lang="en-US" sz="8000" dirty="0"/>
          </a:p>
          <a:p>
            <a:pPr>
              <a:spcAft>
                <a:spcPts val="1200"/>
              </a:spcAft>
            </a:pPr>
            <a:r>
              <a:rPr lang="en-US" sz="8000" dirty="0"/>
              <a:t>Providing expertise through funding to other COEs:  CIRI, CAOE, BTI, CCICADA, </a:t>
            </a:r>
            <a:r>
              <a:rPr lang="en-US" sz="8000" dirty="0" smtClean="0"/>
              <a:t>CBTS</a:t>
            </a:r>
            <a:endParaRPr lang="en-US" sz="8000" dirty="0"/>
          </a:p>
          <a:p>
            <a:pPr>
              <a:spcAft>
                <a:spcPts val="1200"/>
              </a:spcAft>
            </a:pPr>
            <a:r>
              <a:rPr lang="en-US" sz="8000" dirty="0"/>
              <a:t>Impact on </a:t>
            </a:r>
            <a:r>
              <a:rPr lang="en-US" sz="8000" dirty="0" smtClean="0"/>
              <a:t>decision-making </a:t>
            </a:r>
            <a:r>
              <a:rPr lang="en-US" sz="8000" dirty="0"/>
              <a:t>(CBP, </a:t>
            </a:r>
            <a:r>
              <a:rPr lang="en-US" sz="8000" dirty="0" smtClean="0"/>
              <a:t>U.S. </a:t>
            </a:r>
            <a:r>
              <a:rPr lang="en-US" sz="8000" dirty="0"/>
              <a:t>Coast Guard, FEMA, Congress, </a:t>
            </a:r>
            <a:r>
              <a:rPr lang="en-US" sz="8000" dirty="0" smtClean="0"/>
              <a:t>state &amp; local governments)</a:t>
            </a:r>
            <a:endParaRPr lang="en-US" sz="8000" dirty="0"/>
          </a:p>
          <a:p>
            <a:r>
              <a:rPr lang="en-US" sz="8000" dirty="0"/>
              <a:t>Mentoring and </a:t>
            </a:r>
            <a:r>
              <a:rPr lang="en-US" sz="8000" dirty="0" smtClean="0"/>
              <a:t>placement </a:t>
            </a:r>
            <a:r>
              <a:rPr lang="en-US" sz="8000" dirty="0"/>
              <a:t>of grad students and post-docs (Ohio State, </a:t>
            </a:r>
            <a:r>
              <a:rPr lang="en-US" sz="8000" dirty="0" smtClean="0"/>
              <a:t>UCI, Texas </a:t>
            </a:r>
            <a:r>
              <a:rPr lang="en-US" sz="8000" dirty="0"/>
              <a:t>Tech, CSUDH, RAND, LA Mayor’s Office, </a:t>
            </a:r>
            <a:r>
              <a:rPr lang="en-US" sz="8000" dirty="0" err="1" smtClean="0"/>
              <a:t>PNNL</a:t>
            </a:r>
            <a:r>
              <a:rPr lang="en-US" sz="8000" dirty="0" smtClean="0"/>
              <a:t>, NERA, Facebook)</a:t>
            </a:r>
            <a:endParaRPr lang="en-US" sz="8000" dirty="0"/>
          </a:p>
          <a:p>
            <a:endParaRPr lang="en-US" dirty="0"/>
          </a:p>
        </p:txBody>
      </p:sp>
    </p:spTree>
    <p:extLst>
      <p:ext uri="{BB962C8B-B14F-4D97-AF65-F5344CB8AC3E}">
        <p14:creationId xmlns:p14="http://schemas.microsoft.com/office/powerpoint/2010/main" val="48935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4425950"/>
            <a:ext cx="214947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12950"/>
            <a:ext cx="2541588" cy="18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TextBox 5"/>
          <p:cNvSpPr txBox="1">
            <a:spLocks noChangeArrowheads="1"/>
          </p:cNvSpPr>
          <p:nvPr/>
        </p:nvSpPr>
        <p:spPr bwMode="auto">
          <a:xfrm>
            <a:off x="6558423" y="1471613"/>
            <a:ext cx="23851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lgn="ctr">
              <a:spcBef>
                <a:spcPct val="0"/>
              </a:spcBef>
              <a:buFontTx/>
              <a:buNone/>
            </a:pPr>
            <a:r>
              <a:rPr lang="en-US" altLang="en-US" sz="1400" dirty="0">
                <a:latin typeface="Times" charset="0"/>
              </a:rPr>
              <a:t>MANPADS Countermeasures </a:t>
            </a:r>
          </a:p>
        </p:txBody>
      </p:sp>
      <p:sp>
        <p:nvSpPr>
          <p:cNvPr id="44036" name="TextBox 6"/>
          <p:cNvSpPr txBox="1">
            <a:spLocks noChangeArrowheads="1"/>
          </p:cNvSpPr>
          <p:nvPr/>
        </p:nvSpPr>
        <p:spPr bwMode="auto">
          <a:xfrm>
            <a:off x="3883025" y="3960813"/>
            <a:ext cx="259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en-US" sz="1400">
                <a:latin typeface="Times" charset="0"/>
              </a:rPr>
              <a:t>Advanced Radiation Detection</a:t>
            </a:r>
          </a:p>
        </p:txBody>
      </p:sp>
      <p:sp>
        <p:nvSpPr>
          <p:cNvPr id="55301" name="Title 7"/>
          <p:cNvSpPr>
            <a:spLocks noGrp="1"/>
          </p:cNvSpPr>
          <p:nvPr>
            <p:ph type="title"/>
          </p:nvPr>
        </p:nvSpPr>
        <p:spPr>
          <a:xfrm>
            <a:off x="691356" y="515939"/>
            <a:ext cx="8610600" cy="1014412"/>
          </a:xfrm>
        </p:spPr>
        <p:txBody>
          <a:bodyPr>
            <a:normAutofit/>
          </a:bodyPr>
          <a:lstStyle/>
          <a:p>
            <a:pPr>
              <a:defRPr/>
            </a:pPr>
            <a:r>
              <a:rPr lang="en-US" altLang="en-US" sz="4000" b="1" dirty="0">
                <a:solidFill>
                  <a:schemeClr val="accent2">
                    <a:lumMod val="75000"/>
                  </a:schemeClr>
                </a:solidFill>
                <a:ea typeface="ＭＳ Ｐゴシック" charset="-128"/>
              </a:rPr>
              <a:t>Some Early Projects</a:t>
            </a:r>
          </a:p>
        </p:txBody>
      </p:sp>
      <p:sp>
        <p:nvSpPr>
          <p:cNvPr id="44038" name="TextBox 8"/>
          <p:cNvSpPr txBox="1">
            <a:spLocks noChangeArrowheads="1"/>
          </p:cNvSpPr>
          <p:nvPr/>
        </p:nvSpPr>
        <p:spPr bwMode="auto">
          <a:xfrm>
            <a:off x="3635375" y="1487488"/>
            <a:ext cx="2505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en-US" sz="1400">
                <a:latin typeface="Times" charset="0"/>
              </a:rPr>
              <a:t>Randomized Searches &amp; Patrols</a:t>
            </a:r>
          </a:p>
        </p:txBody>
      </p:sp>
      <p:pic>
        <p:nvPicPr>
          <p:cNvPr id="44039" name="Picture 3" descr="1_Port%20Aer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1912938"/>
            <a:ext cx="245586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5" descr="DirtyBo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1879600"/>
            <a:ext cx="8429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9"/>
          <p:cNvSpPr txBox="1">
            <a:spLocks noChangeArrowheads="1"/>
          </p:cNvSpPr>
          <p:nvPr/>
        </p:nvSpPr>
        <p:spPr bwMode="auto">
          <a:xfrm>
            <a:off x="960438" y="1471613"/>
            <a:ext cx="2633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en-US" sz="1400">
                <a:latin typeface="Times" charset="0"/>
              </a:rPr>
              <a:t>Dirty Bomb Attacks on Harbors</a:t>
            </a:r>
          </a:p>
        </p:txBody>
      </p:sp>
      <p:pic>
        <p:nvPicPr>
          <p:cNvPr id="44042" name="Content Placeholder 3" descr="DHL-jet_1936005c.jpg"/>
          <p:cNvPicPr>
            <a:picLocks noChangeAspect="1"/>
          </p:cNvPicPr>
          <p:nvPr/>
        </p:nvPicPr>
        <p:blipFill>
          <a:blip r:embed="rId6" cstate="print">
            <a:extLst>
              <a:ext uri="{28A0092B-C50C-407E-A947-70E740481C1C}">
                <a14:useLocalDpi xmlns:a14="http://schemas.microsoft.com/office/drawing/2010/main" val="0"/>
              </a:ext>
            </a:extLst>
          </a:blip>
          <a:srcRect t="11121" b="11121"/>
          <a:stretch>
            <a:fillRect/>
          </a:stretch>
        </p:blipFill>
        <p:spPr bwMode="auto">
          <a:xfrm>
            <a:off x="6477000" y="2012950"/>
            <a:ext cx="10826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713" y="4413250"/>
            <a:ext cx="2332037"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4" name="TextBox 11"/>
          <p:cNvSpPr txBox="1">
            <a:spLocks noChangeArrowheads="1"/>
          </p:cNvSpPr>
          <p:nvPr/>
        </p:nvSpPr>
        <p:spPr bwMode="auto">
          <a:xfrm>
            <a:off x="1273175" y="3970338"/>
            <a:ext cx="209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en-US" sz="1400">
                <a:latin typeface="Times" charset="0"/>
              </a:rPr>
              <a:t>Infrastructure Protection</a:t>
            </a:r>
          </a:p>
        </p:txBody>
      </p:sp>
      <p:pic>
        <p:nvPicPr>
          <p:cNvPr id="44045"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6800" y="1935163"/>
            <a:ext cx="277971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Box 1"/>
          <p:cNvSpPr txBox="1">
            <a:spLocks noChangeArrowheads="1"/>
          </p:cNvSpPr>
          <p:nvPr/>
        </p:nvSpPr>
        <p:spPr bwMode="auto">
          <a:xfrm>
            <a:off x="6792118" y="3970337"/>
            <a:ext cx="176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en-US" sz="1400" dirty="0">
                <a:latin typeface="Times" charset="0"/>
              </a:rPr>
              <a:t>More Security Games</a:t>
            </a:r>
          </a:p>
        </p:txBody>
      </p:sp>
      <p:pic>
        <p:nvPicPr>
          <p:cNvPr id="44047"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6513" y="4648200"/>
            <a:ext cx="25733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992081"/>
      </p:ext>
    </p:extLst>
  </p:cSld>
  <p:clrMapOvr>
    <a:masterClrMapping/>
  </p:clrMapOvr>
  <p:transition spd="slow"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8997-F6CE-45A2-87E6-35A7EFF0EFCA}"/>
              </a:ext>
            </a:extLst>
          </p:cNvPr>
          <p:cNvSpPr>
            <a:spLocks noGrp="1"/>
          </p:cNvSpPr>
          <p:nvPr>
            <p:ph type="title"/>
          </p:nvPr>
        </p:nvSpPr>
        <p:spPr/>
        <p:txBody>
          <a:bodyPr>
            <a:normAutofit/>
          </a:bodyPr>
          <a:lstStyle/>
          <a:p>
            <a:r>
              <a:rPr lang="en-US" sz="4000" b="1" dirty="0">
                <a:solidFill>
                  <a:srgbClr val="953735"/>
                </a:solidFill>
              </a:rPr>
              <a:t>Modeling Adversary Decisions</a:t>
            </a:r>
          </a:p>
        </p:txBody>
      </p:sp>
      <p:sp>
        <p:nvSpPr>
          <p:cNvPr id="3" name="Content Placeholder 2">
            <a:extLst>
              <a:ext uri="{FF2B5EF4-FFF2-40B4-BE49-F238E27FC236}">
                <a16:creationId xmlns:a16="http://schemas.microsoft.com/office/drawing/2014/main" id="{86A2F8D1-BEF5-4BAF-9A4F-ACF57E11E52A}"/>
              </a:ext>
            </a:extLst>
          </p:cNvPr>
          <p:cNvSpPr>
            <a:spLocks noGrp="1"/>
          </p:cNvSpPr>
          <p:nvPr>
            <p:ph idx="1"/>
          </p:nvPr>
        </p:nvSpPr>
        <p:spPr>
          <a:xfrm>
            <a:off x="914400" y="1676400"/>
            <a:ext cx="8077200" cy="4953000"/>
          </a:xfrm>
        </p:spPr>
        <p:txBody>
          <a:bodyPr>
            <a:normAutofit fontScale="92500" lnSpcReduction="10000"/>
          </a:bodyPr>
          <a:lstStyle/>
          <a:p>
            <a:r>
              <a:rPr lang="en-US" dirty="0"/>
              <a:t>Terrorism Threat Assessment</a:t>
            </a:r>
          </a:p>
          <a:p>
            <a:r>
              <a:rPr lang="en-US" dirty="0"/>
              <a:t>Adversary Motivations and Objectives</a:t>
            </a:r>
          </a:p>
          <a:p>
            <a:pPr lvl="1"/>
            <a:r>
              <a:rPr lang="en-US" dirty="0"/>
              <a:t>Conflicting Objectives; Trade-offs</a:t>
            </a:r>
          </a:p>
          <a:p>
            <a:r>
              <a:rPr lang="en-US" dirty="0"/>
              <a:t>Adversary Response to Countermeasures</a:t>
            </a:r>
          </a:p>
          <a:p>
            <a:pPr lvl="1"/>
            <a:r>
              <a:rPr lang="en-US" dirty="0"/>
              <a:t>Cognitive Biases and Heuristics</a:t>
            </a:r>
          </a:p>
          <a:p>
            <a:pPr lvl="1"/>
            <a:r>
              <a:rPr lang="en-US" dirty="0"/>
              <a:t>Misperception of Uncertainty</a:t>
            </a:r>
          </a:p>
          <a:p>
            <a:r>
              <a:rPr lang="en-US" dirty="0"/>
              <a:t>Allocation of Resources</a:t>
            </a:r>
          </a:p>
          <a:p>
            <a:pPr lvl="1"/>
            <a:r>
              <a:rPr lang="en-US" dirty="0"/>
              <a:t>Threat Reduction (Deterrence)</a:t>
            </a:r>
          </a:p>
          <a:p>
            <a:pPr lvl="1"/>
            <a:r>
              <a:rPr lang="en-US" dirty="0"/>
              <a:t>Vulnerability Reduction (Interdiction)</a:t>
            </a:r>
          </a:p>
          <a:p>
            <a:pPr lvl="1"/>
            <a:r>
              <a:rPr lang="en-US" dirty="0"/>
              <a:t>Consequence Mitigation</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60130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F253-88AD-4732-B6EE-D4A68F9F0128}"/>
              </a:ext>
            </a:extLst>
          </p:cNvPr>
          <p:cNvSpPr>
            <a:spLocks noGrp="1"/>
          </p:cNvSpPr>
          <p:nvPr>
            <p:ph type="title"/>
          </p:nvPr>
        </p:nvSpPr>
        <p:spPr/>
        <p:txBody>
          <a:bodyPr>
            <a:normAutofit/>
          </a:bodyPr>
          <a:lstStyle/>
          <a:p>
            <a:r>
              <a:rPr lang="en-US" sz="4000" b="1" dirty="0">
                <a:solidFill>
                  <a:srgbClr val="953735"/>
                </a:solidFill>
                <a:latin typeface="+mn-lt"/>
              </a:rPr>
              <a:t>Public Risk Perception</a:t>
            </a:r>
          </a:p>
        </p:txBody>
      </p:sp>
      <p:sp>
        <p:nvSpPr>
          <p:cNvPr id="3" name="Content Placeholder 2">
            <a:extLst>
              <a:ext uri="{FF2B5EF4-FFF2-40B4-BE49-F238E27FC236}">
                <a16:creationId xmlns:a16="http://schemas.microsoft.com/office/drawing/2014/main" id="{FEED90BC-7CBE-4ABF-A062-6B82F53F2484}"/>
              </a:ext>
            </a:extLst>
          </p:cNvPr>
          <p:cNvSpPr>
            <a:spLocks noGrp="1"/>
          </p:cNvSpPr>
          <p:nvPr>
            <p:ph idx="1"/>
          </p:nvPr>
        </p:nvSpPr>
        <p:spPr>
          <a:xfrm>
            <a:off x="914400" y="1828800"/>
            <a:ext cx="7848600" cy="4800600"/>
          </a:xfrm>
        </p:spPr>
        <p:txBody>
          <a:bodyPr>
            <a:normAutofit fontScale="92500" lnSpcReduction="10000"/>
          </a:bodyPr>
          <a:lstStyle/>
          <a:p>
            <a:r>
              <a:rPr lang="en-US" dirty="0"/>
              <a:t>Public Response to Extreme Events</a:t>
            </a:r>
          </a:p>
          <a:p>
            <a:pPr lvl="1"/>
            <a:r>
              <a:rPr lang="en-US" dirty="0"/>
              <a:t>Impact on Costs</a:t>
            </a:r>
          </a:p>
          <a:p>
            <a:r>
              <a:rPr lang="en-US" dirty="0"/>
              <a:t>Affect</a:t>
            </a:r>
          </a:p>
          <a:p>
            <a:pPr lvl="1"/>
            <a:r>
              <a:rPr lang="en-US" dirty="0"/>
              <a:t>Fear v. Anger</a:t>
            </a:r>
          </a:p>
          <a:p>
            <a:r>
              <a:rPr lang="en-US" dirty="0"/>
              <a:t>Risk Perception</a:t>
            </a:r>
          </a:p>
          <a:p>
            <a:pPr lvl="1"/>
            <a:r>
              <a:rPr lang="en-US" dirty="0"/>
              <a:t>Psychological Distance</a:t>
            </a:r>
          </a:p>
          <a:p>
            <a:r>
              <a:rPr lang="en-US" dirty="0"/>
              <a:t>Avoidance Behavior</a:t>
            </a:r>
          </a:p>
          <a:p>
            <a:r>
              <a:rPr lang="en-US" dirty="0"/>
              <a:t>Public Perceptions of Countermeasures</a:t>
            </a:r>
          </a:p>
          <a:p>
            <a:pPr lvl="1"/>
            <a:r>
              <a:rPr lang="en-US" dirty="0"/>
              <a:t>Efficacy</a:t>
            </a:r>
          </a:p>
          <a:p>
            <a:pPr lvl="1"/>
            <a:r>
              <a:rPr lang="en-US" dirty="0"/>
              <a:t>Inconvenience</a:t>
            </a:r>
          </a:p>
          <a:p>
            <a:endParaRPr lang="en-US" dirty="0"/>
          </a:p>
        </p:txBody>
      </p:sp>
    </p:spTree>
    <p:extLst>
      <p:ext uri="{BB962C8B-B14F-4D97-AF65-F5344CB8AC3E}">
        <p14:creationId xmlns:p14="http://schemas.microsoft.com/office/powerpoint/2010/main" val="109871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103F-F774-4BDE-848F-22A56A241818}"/>
              </a:ext>
            </a:extLst>
          </p:cNvPr>
          <p:cNvSpPr>
            <a:spLocks noGrp="1"/>
          </p:cNvSpPr>
          <p:nvPr>
            <p:ph type="title"/>
          </p:nvPr>
        </p:nvSpPr>
        <p:spPr>
          <a:xfrm>
            <a:off x="762000" y="609600"/>
            <a:ext cx="8000999" cy="762000"/>
          </a:xfrm>
        </p:spPr>
        <p:txBody>
          <a:bodyPr>
            <a:normAutofit fontScale="90000"/>
          </a:bodyPr>
          <a:lstStyle/>
          <a:p>
            <a:r>
              <a:rPr lang="en-US" b="1" dirty="0">
                <a:solidFill>
                  <a:srgbClr val="953735"/>
                </a:solidFill>
              </a:rPr>
              <a:t>Public Response to Extreme Events</a:t>
            </a:r>
          </a:p>
        </p:txBody>
      </p:sp>
      <p:sp>
        <p:nvSpPr>
          <p:cNvPr id="3" name="Content Placeholder 2">
            <a:extLst>
              <a:ext uri="{FF2B5EF4-FFF2-40B4-BE49-F238E27FC236}">
                <a16:creationId xmlns:a16="http://schemas.microsoft.com/office/drawing/2014/main" id="{A1A9FA62-A704-4DC3-A03A-32D385AF6832}"/>
              </a:ext>
            </a:extLst>
          </p:cNvPr>
          <p:cNvSpPr>
            <a:spLocks noGrp="1"/>
          </p:cNvSpPr>
          <p:nvPr>
            <p:ph idx="1"/>
          </p:nvPr>
        </p:nvSpPr>
        <p:spPr>
          <a:xfrm>
            <a:off x="914400" y="1600200"/>
            <a:ext cx="7848600" cy="5105400"/>
          </a:xfrm>
        </p:spPr>
        <p:txBody>
          <a:bodyPr>
            <a:normAutofit fontScale="77500" lnSpcReduction="20000"/>
          </a:bodyPr>
          <a:lstStyle/>
          <a:p>
            <a:r>
              <a:rPr lang="en-US" sz="3800" dirty="0"/>
              <a:t>Terrorism</a:t>
            </a:r>
          </a:p>
          <a:p>
            <a:pPr lvl="1">
              <a:buFont typeface="Arial" pitchFamily="34" charset="0"/>
              <a:buChar char="•"/>
            </a:pPr>
            <a:r>
              <a:rPr lang="en-US" sz="2400" dirty="0"/>
              <a:t>Anthrax attack on a major urban city</a:t>
            </a:r>
          </a:p>
          <a:p>
            <a:pPr lvl="1">
              <a:buFont typeface="Arial" pitchFamily="34" charset="0"/>
              <a:buChar char="•"/>
            </a:pPr>
            <a:r>
              <a:rPr lang="en-US" sz="2400" dirty="0"/>
              <a:t>MANPADS attack on commercial planes</a:t>
            </a:r>
          </a:p>
          <a:p>
            <a:pPr lvl="1">
              <a:buFont typeface="Arial" pitchFamily="34" charset="0"/>
              <a:buChar char="•"/>
            </a:pPr>
            <a:r>
              <a:rPr lang="en-US" sz="2400" dirty="0"/>
              <a:t>“Soft </a:t>
            </a:r>
            <a:r>
              <a:rPr lang="en-US" sz="2400" dirty="0" smtClean="0"/>
              <a:t>target</a:t>
            </a:r>
            <a:r>
              <a:rPr lang="en-US" sz="2400" dirty="0"/>
              <a:t>” attacks on public transportation</a:t>
            </a:r>
          </a:p>
          <a:p>
            <a:pPr lvl="1">
              <a:buFont typeface="Arial" pitchFamily="34" charset="0"/>
              <a:buChar char="•"/>
            </a:pPr>
            <a:r>
              <a:rPr lang="en-US" sz="2400" dirty="0"/>
              <a:t>Repeated sustained attacks on “soft target” infrastructure</a:t>
            </a:r>
          </a:p>
          <a:p>
            <a:r>
              <a:rPr lang="en-US" sz="3500" dirty="0"/>
              <a:t>Natural Disasters</a:t>
            </a:r>
          </a:p>
          <a:p>
            <a:pPr lvl="1">
              <a:buFont typeface="Arial" pitchFamily="34" charset="0"/>
              <a:buChar char="•"/>
            </a:pPr>
            <a:r>
              <a:rPr lang="en-US" sz="2400" dirty="0" smtClean="0"/>
              <a:t>COVID-19</a:t>
            </a:r>
            <a:endParaRPr lang="en-US" sz="2400" dirty="0"/>
          </a:p>
          <a:p>
            <a:pPr lvl="1">
              <a:buFont typeface="Arial" pitchFamily="34" charset="0"/>
              <a:buChar char="•"/>
            </a:pPr>
            <a:r>
              <a:rPr lang="en-US" sz="2400" dirty="0" smtClean="0"/>
              <a:t>Large </a:t>
            </a:r>
            <a:r>
              <a:rPr lang="en-US" sz="2400" dirty="0"/>
              <a:t>Earthquake</a:t>
            </a:r>
          </a:p>
          <a:p>
            <a:pPr lvl="1">
              <a:buFont typeface="Arial" pitchFamily="34" charset="0"/>
              <a:buChar char="•"/>
            </a:pPr>
            <a:r>
              <a:rPr lang="en-US" sz="2400" dirty="0"/>
              <a:t>Severe Tornados</a:t>
            </a:r>
          </a:p>
          <a:p>
            <a:pPr lvl="1">
              <a:buFont typeface="Arial" pitchFamily="34" charset="0"/>
              <a:buChar char="•"/>
            </a:pPr>
            <a:r>
              <a:rPr lang="en-US" sz="2400" dirty="0"/>
              <a:t>Hurricanes</a:t>
            </a:r>
          </a:p>
          <a:p>
            <a:pPr lvl="1">
              <a:buFont typeface="Arial" pitchFamily="34" charset="0"/>
              <a:buChar char="•"/>
            </a:pPr>
            <a:r>
              <a:rPr lang="en-US" sz="2400" dirty="0"/>
              <a:t>Floods</a:t>
            </a:r>
          </a:p>
          <a:p>
            <a:r>
              <a:rPr lang="en-US" sz="3800" dirty="0"/>
              <a:t>Cyber Attacks</a:t>
            </a:r>
          </a:p>
          <a:p>
            <a:pPr lvl="1">
              <a:buFont typeface="Arial" pitchFamily="34" charset="0"/>
              <a:buChar char="•"/>
            </a:pPr>
            <a:r>
              <a:rPr lang="en-US" sz="2400" dirty="0"/>
              <a:t>Virus Attacks</a:t>
            </a:r>
          </a:p>
          <a:p>
            <a:pPr lvl="1">
              <a:buFont typeface="Arial" pitchFamily="34" charset="0"/>
              <a:buChar char="•"/>
            </a:pPr>
            <a:r>
              <a:rPr lang="en-US" sz="2400" dirty="0"/>
              <a:t>Phishing Attacks</a:t>
            </a:r>
          </a:p>
          <a:p>
            <a:pPr lvl="1">
              <a:buFont typeface="Arial" pitchFamily="34" charset="0"/>
              <a:buChar char="•"/>
            </a:pPr>
            <a:r>
              <a:rPr lang="en-US" sz="2400" dirty="0" smtClean="0"/>
              <a:t>Identity </a:t>
            </a:r>
            <a:r>
              <a:rPr lang="en-US" sz="2400" dirty="0"/>
              <a:t>Theft</a:t>
            </a:r>
          </a:p>
          <a:p>
            <a:pPr lvl="1">
              <a:buFont typeface="Arial" pitchFamily="34" charset="0"/>
              <a:buChar char="•"/>
            </a:pPr>
            <a:r>
              <a:rPr lang="en-US" sz="2400" dirty="0"/>
              <a:t>Nuclear Power Plant</a:t>
            </a:r>
          </a:p>
        </p:txBody>
      </p:sp>
    </p:spTree>
    <p:extLst>
      <p:ext uri="{BB962C8B-B14F-4D97-AF65-F5344CB8AC3E}">
        <p14:creationId xmlns:p14="http://schemas.microsoft.com/office/powerpoint/2010/main" val="103036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3056</TotalTime>
  <Words>1283</Words>
  <Application>Microsoft Office PowerPoint</Application>
  <PresentationFormat>On-screen Show (4:3)</PresentationFormat>
  <Paragraphs>220</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MS PGothic</vt:lpstr>
      <vt:lpstr>Arial</vt:lpstr>
      <vt:lpstr>Calibri</vt:lpstr>
      <vt:lpstr>Times</vt:lpstr>
      <vt:lpstr>Times New Roman</vt:lpstr>
      <vt:lpstr>Office Theme</vt:lpstr>
      <vt:lpstr>Center for Risk and Economic Analysis of Terrorism Events (CREATE)</vt:lpstr>
      <vt:lpstr>CREATE: The National Center for  Risk and Economic Analysis of Terrorism Events</vt:lpstr>
      <vt:lpstr>Research and Analysis Framework</vt:lpstr>
      <vt:lpstr>CREATE Mission Statement</vt:lpstr>
      <vt:lpstr>CREATE Professional Stature</vt:lpstr>
      <vt:lpstr>Some Early Projects</vt:lpstr>
      <vt:lpstr>Modeling Adversary Decisions</vt:lpstr>
      <vt:lpstr>Public Risk Perception</vt:lpstr>
      <vt:lpstr>Public Response to Extreme Events</vt:lpstr>
      <vt:lpstr>CREATE Economic Consequence Analysis Framework</vt:lpstr>
      <vt:lpstr>COVID-19 Causal Factors</vt:lpstr>
      <vt:lpstr>CREATE Projects and Research</vt:lpstr>
      <vt:lpstr>CREATE Projects and Research</vt:lpstr>
      <vt:lpstr>CREATE Projects and Research</vt:lpstr>
      <vt:lpstr>CREATE Projects and Research</vt:lpstr>
      <vt:lpstr>CREATE Projects and Research</vt:lpstr>
      <vt:lpstr>CREATE Projects and Research</vt:lpstr>
      <vt:lpstr>R&amp;D Results Transition Framework</vt:lpstr>
      <vt:lpstr>Practical Operational Domain Partners</vt:lpstr>
      <vt:lpstr>Transitioned CREATE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 Stephen</dc:creator>
  <cp:lastModifiedBy>Sosenko, Jennifer</cp:lastModifiedBy>
  <cp:revision>217</cp:revision>
  <dcterms:created xsi:type="dcterms:W3CDTF">2016-03-17T20:15:29Z</dcterms:created>
  <dcterms:modified xsi:type="dcterms:W3CDTF">2021-05-19T19:34:18Z</dcterms:modified>
</cp:coreProperties>
</file>