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8" r:id="rId1"/>
    <p:sldMasterId id="2147483674" r:id="rId2"/>
    <p:sldMasterId id="2147483680" r:id="rId3"/>
  </p:sldMasterIdLst>
  <p:notesMasterIdLst>
    <p:notesMasterId r:id="rId33"/>
  </p:notesMasterIdLst>
  <p:handoutMasterIdLst>
    <p:handoutMasterId r:id="rId34"/>
  </p:handoutMasterIdLst>
  <p:sldIdLst>
    <p:sldId id="310" r:id="rId4"/>
    <p:sldId id="374" r:id="rId5"/>
    <p:sldId id="312" r:id="rId6"/>
    <p:sldId id="375" r:id="rId7"/>
    <p:sldId id="329" r:id="rId8"/>
    <p:sldId id="330" r:id="rId9"/>
    <p:sldId id="332" r:id="rId10"/>
    <p:sldId id="333" r:id="rId11"/>
    <p:sldId id="382" r:id="rId12"/>
    <p:sldId id="334" r:id="rId13"/>
    <p:sldId id="335" r:id="rId14"/>
    <p:sldId id="336" r:id="rId15"/>
    <p:sldId id="338" r:id="rId16"/>
    <p:sldId id="339" r:id="rId17"/>
    <p:sldId id="341" r:id="rId18"/>
    <p:sldId id="343" r:id="rId19"/>
    <p:sldId id="360" r:id="rId20"/>
    <p:sldId id="376" r:id="rId21"/>
    <p:sldId id="378" r:id="rId22"/>
    <p:sldId id="345" r:id="rId23"/>
    <p:sldId id="346" r:id="rId24"/>
    <p:sldId id="347" r:id="rId25"/>
    <p:sldId id="383" r:id="rId26"/>
    <p:sldId id="349" r:id="rId27"/>
    <p:sldId id="379" r:id="rId28"/>
    <p:sldId id="380" r:id="rId29"/>
    <p:sldId id="381" r:id="rId30"/>
    <p:sldId id="356" r:id="rId31"/>
    <p:sldId id="357" r:id="rId3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arles Baschnagel" initials="CB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920000"/>
    <a:srgbClr val="A50021"/>
    <a:srgbClr val="EFFE94"/>
    <a:srgbClr val="F3F9FA"/>
    <a:srgbClr val="E7F3F4"/>
    <a:srgbClr val="FFC1C1"/>
    <a:srgbClr val="FF9797"/>
    <a:srgbClr val="F16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 autoAdjust="0"/>
    <p:restoredTop sz="95287" autoAdjust="0"/>
  </p:normalViewPr>
  <p:slideViewPr>
    <p:cSldViewPr>
      <p:cViewPr varScale="1">
        <p:scale>
          <a:sx n="111" d="100"/>
          <a:sy n="111" d="100"/>
        </p:scale>
        <p:origin x="153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t063\Documents\DHS-ECA-CREATE\Project%20Management-FY15\Technical\Ecat-Latest-32515\Additional_uncertainty_representations_4-7-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t063\Documents\DHS-ECA-CREATE\Project%20Management-FY15\Technical\Ecat-Latest-32515\Additional_uncertainty_representations_4-7-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t063\Documents\DHS-ECA-CREATE\Project%20Management-FY15\Technical\Ecat-Latest-32515\E-CAT%20interface_3cs_04115_sc040215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t063\Documents\DHS-ECA-CREATE\Project%20Management-FY15\Technical\Ecat-Latest-32515\E-CAT%20interface_3cs_04115_sc040215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29426582688582"/>
          <c:y val="6.4478311840562713E-2"/>
          <c:w val="0.73270192775658349"/>
          <c:h val="0.81242672919109027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  <a:effectLst/>
          </c:spPr>
          <c:invertIfNegative val="0"/>
          <c:val>
            <c:numRef>
              <c:f>'3-23-15'!$C$32</c:f>
              <c:numCache>
                <c:formatCode>General</c:formatCode>
                <c:ptCount val="1"/>
                <c:pt idx="0">
                  <c:v>33.74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89-4C61-896D-443DD9A879E7}"/>
            </c:ext>
          </c:extLst>
        </c:ser>
        <c:ser>
          <c:idx val="1"/>
          <c:order val="1"/>
          <c:spPr>
            <a:noFill/>
            <a:ln>
              <a:noFill/>
            </a:ln>
            <a:effectLst/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11.73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'3-23-15'!$C$33</c:f>
              <c:numCache>
                <c:formatCode>General</c:formatCode>
                <c:ptCount val="1"/>
                <c:pt idx="0">
                  <c:v>11.729999999999997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89-4C61-896D-443DD9A879E7}"/>
            </c:ext>
          </c:extLst>
        </c:ser>
        <c:ser>
          <c:idx val="2"/>
          <c:order val="2"/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'3-23-15'!$C$34</c:f>
              <c:numCache>
                <c:formatCode>General</c:formatCode>
                <c:ptCount val="1"/>
                <c:pt idx="0">
                  <c:v>14.270000000000003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89-4C61-896D-443DD9A879E7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A89-4C61-896D-443DD9A879E7}"/>
              </c:ext>
            </c:extLst>
          </c:dPt>
          <c:errBars>
            <c:errBarType val="plus"/>
            <c:errValType val="cust"/>
            <c:noEndCap val="0"/>
            <c:plus>
              <c:numLit>
                <c:formatCode>General</c:formatCode>
                <c:ptCount val="1"/>
                <c:pt idx="0">
                  <c:v>6.73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'3-23-15'!$C$35</c:f>
              <c:numCache>
                <c:formatCode>General</c:formatCode>
                <c:ptCount val="1"/>
                <c:pt idx="0">
                  <c:v>26.729999999999997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A89-4C61-896D-443DD9A87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886464"/>
        <c:axId val="105888000"/>
      </c:barChart>
      <c:scatterChart>
        <c:scatterStyle val="lineMarker"/>
        <c:varyColors val="0"/>
        <c:ser>
          <c:idx val="4"/>
          <c:order val="4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555555555555657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89-4C61-896D-443DD9A879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yVal>
            <c:numRef>
              <c:f>'3-23-15'!$K$11</c:f>
              <c:numCache>
                <c:formatCode>0</c:formatCode>
                <c:ptCount val="1"/>
                <c:pt idx="0">
                  <c:v>63.84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CA89-4C61-896D-443DD9A87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886464"/>
        <c:axId val="105888000"/>
      </c:scatterChart>
      <c:catAx>
        <c:axId val="105886464"/>
        <c:scaling>
          <c:orientation val="minMax"/>
        </c:scaling>
        <c:delete val="1"/>
        <c:axPos val="b"/>
        <c:majorTickMark val="none"/>
        <c:minorTickMark val="none"/>
        <c:tickLblPos val="nextTo"/>
        <c:crossAx val="105888000"/>
        <c:crosses val="autoZero"/>
        <c:auto val="1"/>
        <c:lblAlgn val="ctr"/>
        <c:lblOffset val="100"/>
        <c:noMultiLvlLbl val="0"/>
      </c:catAx>
      <c:valAx>
        <c:axId val="105888000"/>
        <c:scaling>
          <c:orientation val="minMax"/>
          <c:min val="20"/>
        </c:scaling>
        <c:delete val="0"/>
        <c:axPos val="l"/>
        <c:majorGridlines>
          <c:spPr>
            <a:ln>
              <a:noFill/>
            </a:ln>
          </c:spPr>
        </c:majorGridlines>
        <c:minorGridlines>
          <c:spPr>
            <a:ln>
              <a:noFill/>
            </a:ln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>
                    <a:solidFill>
                      <a:schemeClr val="tx1"/>
                    </a:solidFill>
                  </a:rPr>
                  <a:t>Consequence Variable,</a:t>
                </a:r>
                <a:r>
                  <a:rPr lang="en-US" sz="800" baseline="0">
                    <a:solidFill>
                      <a:schemeClr val="tx1"/>
                    </a:solidFill>
                  </a:rPr>
                  <a:t> x</a:t>
                </a:r>
                <a:endParaRPr lang="en-US" sz="8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out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886464"/>
        <c:crosses val="autoZero"/>
        <c:crossBetween val="between"/>
        <c:majorUnit val="20"/>
      </c:valAx>
      <c:spPr>
        <a:noFill/>
        <a:ln w="12700">
          <a:solidFill>
            <a:schemeClr val="bg1">
              <a:lumMod val="6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29689563992293"/>
          <c:y val="0.12814642230276285"/>
          <c:w val="0.75818512109525915"/>
          <c:h val="0.68022398476273216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none"/>
          </c:marker>
          <c:errBars>
            <c:errDir val="x"/>
            <c:errBarType val="both"/>
            <c:errValType val="stdErr"/>
            <c:noEndCap val="0"/>
            <c:spPr>
              <a:noFill/>
              <a:ln w="9525" cap="flat" cmpd="sng" algn="ctr">
                <a:noFill/>
                <a:round/>
              </a:ln>
              <a:effectLst/>
            </c:spPr>
          </c:errBars>
          <c:errBars>
            <c:errDir val="y"/>
            <c:errBarType val="minus"/>
            <c:errValType val="percentage"/>
            <c:noEndCap val="1"/>
            <c:val val="100"/>
            <c:spPr>
              <a:noFill/>
              <a:ln w="63500" cap="flat" cmpd="sng" algn="ctr">
                <a:solidFill>
                  <a:schemeClr val="bg1">
                    <a:lumMod val="65000"/>
                  </a:schemeClr>
                </a:solidFill>
                <a:round/>
              </a:ln>
              <a:effectLst/>
            </c:spPr>
          </c:errBars>
          <c:xVal>
            <c:numRef>
              <c:f>'3-23-15'!$K$4:$K$8</c:f>
              <c:numCache>
                <c:formatCode>General</c:formatCode>
                <c:ptCount val="5"/>
                <c:pt idx="0">
                  <c:v>33.74</c:v>
                </c:pt>
                <c:pt idx="1">
                  <c:v>45.47</c:v>
                </c:pt>
                <c:pt idx="2">
                  <c:v>59.74</c:v>
                </c:pt>
                <c:pt idx="3">
                  <c:v>86.47</c:v>
                </c:pt>
                <c:pt idx="4">
                  <c:v>93.2</c:v>
                </c:pt>
              </c:numCache>
            </c:numRef>
          </c:xVal>
          <c:yVal>
            <c:numRef>
              <c:f>'3-23-15'!$L$4:$L$8</c:f>
              <c:numCache>
                <c:formatCode>General</c:formatCode>
                <c:ptCount val="5"/>
                <c:pt idx="0">
                  <c:v>0.05</c:v>
                </c:pt>
                <c:pt idx="1">
                  <c:v>0.2</c:v>
                </c:pt>
                <c:pt idx="2">
                  <c:v>0.25</c:v>
                </c:pt>
                <c:pt idx="3">
                  <c:v>0.25</c:v>
                </c:pt>
                <c:pt idx="4">
                  <c:v>0.19999999999999996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D7C-4551-9D6A-9520E9A11B30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0182648401826483E-2"/>
                  <c:y val="-4.881768468676691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C-4551-9D6A-9520E9A11B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x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minus"/>
            <c:errValType val="percentage"/>
            <c:noEndCap val="0"/>
            <c:val val="100"/>
            <c:spPr>
              <a:noFill/>
              <a:ln w="12700" cap="flat" cmpd="sng" algn="ctr">
                <a:solidFill>
                  <a:schemeClr val="tx1"/>
                </a:solidFill>
                <a:prstDash val="dash"/>
                <a:round/>
              </a:ln>
              <a:effectLst/>
            </c:spPr>
          </c:errBars>
          <c:xVal>
            <c:numRef>
              <c:f>'3-23-15'!$K$11</c:f>
              <c:numCache>
                <c:formatCode>0</c:formatCode>
                <c:ptCount val="1"/>
                <c:pt idx="0">
                  <c:v>63.84</c:v>
                </c:pt>
              </c:numCache>
            </c:numRef>
          </c:xVal>
          <c:yVal>
            <c:numRef>
              <c:f>'3-23-15'!$L$11</c:f>
              <c:numCache>
                <c:formatCode>General</c:formatCode>
                <c:ptCount val="1"/>
                <c:pt idx="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D7C-4551-9D6A-9520E9A11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804544"/>
        <c:axId val="105806464"/>
      </c:scatterChart>
      <c:valAx>
        <c:axId val="105804544"/>
        <c:scaling>
          <c:orientation val="minMax"/>
          <c:max val="100"/>
          <c:min val="2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>
                    <a:solidFill>
                      <a:schemeClr val="tx1"/>
                    </a:solidFill>
                  </a:rPr>
                  <a:t>Consequence</a:t>
                </a:r>
                <a:r>
                  <a:rPr lang="en-US" sz="800" baseline="0">
                    <a:solidFill>
                      <a:schemeClr val="tx1"/>
                    </a:solidFill>
                  </a:rPr>
                  <a:t> Variable, x</a:t>
                </a:r>
                <a:endParaRPr lang="en-US" sz="8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806464"/>
        <c:crosses val="autoZero"/>
        <c:crossBetween val="midCat"/>
      </c:valAx>
      <c:valAx>
        <c:axId val="105806464"/>
        <c:scaling>
          <c:orientation val="minMax"/>
          <c:max val="0.3000000000000000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>
                    <a:solidFill>
                      <a:schemeClr val="tx1"/>
                    </a:solidFill>
                  </a:rPr>
                  <a:t>Probability Mass Function, f(x)</a:t>
                </a:r>
              </a:p>
            </c:rich>
          </c:tx>
          <c:layout>
            <c:manualLayout>
              <c:xMode val="edge"/>
              <c:yMode val="edge"/>
              <c:x val="2.5707728859513768E-2"/>
              <c:y val="9.7635369373533606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804544"/>
        <c:crosses val="autoZero"/>
        <c:crossBetween val="midCat"/>
      </c:valAx>
      <c:spPr>
        <a:noFill/>
        <a:ln w="12700">
          <a:solidFill>
            <a:schemeClr val="bg1">
              <a:lumMod val="6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0970066371531"/>
          <c:y val="9.9700926303726914E-2"/>
          <c:w val="0.66167999604445049"/>
          <c:h val="0.65331496062992123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  <a:effectLst/>
          </c:spPr>
          <c:marker>
            <c:symbol val="square"/>
            <c:size val="4"/>
            <c:spPr>
              <a:noFill/>
              <a:ln w="63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nuk!$BB$4:$BB$103</c:f>
              <c:numCache>
                <c:formatCode>0.000</c:formatCode>
                <c:ptCount val="100"/>
                <c:pt idx="0">
                  <c:v>0.27173254674197267</c:v>
                </c:pt>
                <c:pt idx="1">
                  <c:v>0.55132930475510733</c:v>
                </c:pt>
                <c:pt idx="2">
                  <c:v>0.80609293827807349</c:v>
                </c:pt>
                <c:pt idx="3">
                  <c:v>1.0189393465729477</c:v>
                </c:pt>
                <c:pt idx="4">
                  <c:v>1.2595434458733124</c:v>
                </c:pt>
                <c:pt idx="5">
                  <c:v>1.301256870413896</c:v>
                </c:pt>
                <c:pt idx="6">
                  <c:v>1.5041227544576365</c:v>
                </c:pt>
                <c:pt idx="7">
                  <c:v>1.6837734308525558</c:v>
                </c:pt>
                <c:pt idx="8">
                  <c:v>1.7899065415793629</c:v>
                </c:pt>
                <c:pt idx="9">
                  <c:v>1.8420270904407658</c:v>
                </c:pt>
                <c:pt idx="10">
                  <c:v>1.922436003457431</c:v>
                </c:pt>
                <c:pt idx="11">
                  <c:v>2.0460680943162046</c:v>
                </c:pt>
                <c:pt idx="12">
                  <c:v>2.1393498023137774</c:v>
                </c:pt>
                <c:pt idx="13">
                  <c:v>2.248879211264379</c:v>
                </c:pt>
                <c:pt idx="14">
                  <c:v>2.3854012947318406</c:v>
                </c:pt>
                <c:pt idx="15">
                  <c:v>2.4118498201440577</c:v>
                </c:pt>
                <c:pt idx="16">
                  <c:v>2.5020951678348844</c:v>
                </c:pt>
                <c:pt idx="17">
                  <c:v>2.6260694605738415</c:v>
                </c:pt>
                <c:pt idx="18">
                  <c:v>2.6456881257955107</c:v>
                </c:pt>
                <c:pt idx="19">
                  <c:v>2.7853537681491094</c:v>
                </c:pt>
                <c:pt idx="20">
                  <c:v>2.8373038493493112</c:v>
                </c:pt>
                <c:pt idx="21">
                  <c:v>2.886233898471378</c:v>
                </c:pt>
                <c:pt idx="22">
                  <c:v>2.9717220624919882</c:v>
                </c:pt>
                <c:pt idx="23">
                  <c:v>3.0391372257541391</c:v>
                </c:pt>
                <c:pt idx="24">
                  <c:v>3.1128514319535974</c:v>
                </c:pt>
                <c:pt idx="25">
                  <c:v>3.1747953786815089</c:v>
                </c:pt>
                <c:pt idx="26">
                  <c:v>3.2364738635952488</c:v>
                </c:pt>
                <c:pt idx="27">
                  <c:v>3.311721532801247</c:v>
                </c:pt>
                <c:pt idx="28">
                  <c:v>3.3777654452175554</c:v>
                </c:pt>
                <c:pt idx="29">
                  <c:v>3.4596976108995285</c:v>
                </c:pt>
                <c:pt idx="30">
                  <c:v>3.4868589911093082</c:v>
                </c:pt>
                <c:pt idx="31">
                  <c:v>3.5544292964484043</c:v>
                </c:pt>
                <c:pt idx="32">
                  <c:v>3.640672342052957</c:v>
                </c:pt>
                <c:pt idx="33">
                  <c:v>3.6595140549790042</c:v>
                </c:pt>
                <c:pt idx="34">
                  <c:v>3.7448093214035225</c:v>
                </c:pt>
                <c:pt idx="35">
                  <c:v>3.7668307102863352</c:v>
                </c:pt>
                <c:pt idx="36">
                  <c:v>3.8538409919753036</c:v>
                </c:pt>
                <c:pt idx="37">
                  <c:v>3.8814596278981384</c:v>
                </c:pt>
                <c:pt idx="38">
                  <c:v>3.9348171803582659</c:v>
                </c:pt>
                <c:pt idx="39">
                  <c:v>4.0220100130792762</c:v>
                </c:pt>
                <c:pt idx="40">
                  <c:v>4.0552972085459427</c:v>
                </c:pt>
                <c:pt idx="41">
                  <c:v>4.1130441878815667</c:v>
                </c:pt>
                <c:pt idx="42">
                  <c:v>4.1441626851379052</c:v>
                </c:pt>
                <c:pt idx="43">
                  <c:v>4.2090618338365768</c:v>
                </c:pt>
                <c:pt idx="44">
                  <c:v>4.2782902934771236</c:v>
                </c:pt>
                <c:pt idx="45">
                  <c:v>4.3212257596855821</c:v>
                </c:pt>
                <c:pt idx="46">
                  <c:v>4.3577358293638184</c:v>
                </c:pt>
                <c:pt idx="47">
                  <c:v>4.4241608424975141</c:v>
                </c:pt>
                <c:pt idx="48">
                  <c:v>4.4799451371283183</c:v>
                </c:pt>
                <c:pt idx="49">
                  <c:v>4.5084441393217922</c:v>
                </c:pt>
                <c:pt idx="50">
                  <c:v>4.5333817317213487</c:v>
                </c:pt>
                <c:pt idx="51">
                  <c:v>4.615632506650126</c:v>
                </c:pt>
                <c:pt idx="52">
                  <c:v>4.6698172024790914</c:v>
                </c:pt>
                <c:pt idx="53">
                  <c:v>4.6894502304922145</c:v>
                </c:pt>
                <c:pt idx="54">
                  <c:v>4.7527297168734535</c:v>
                </c:pt>
                <c:pt idx="55">
                  <c:v>4.8086659313756037</c:v>
                </c:pt>
                <c:pt idx="56">
                  <c:v>4.8430947434440768</c:v>
                </c:pt>
                <c:pt idx="57">
                  <c:v>4.9312672265885524</c:v>
                </c:pt>
                <c:pt idx="58">
                  <c:v>4.9707704567291593</c:v>
                </c:pt>
                <c:pt idx="59">
                  <c:v>5.0402071195628118</c:v>
                </c:pt>
                <c:pt idx="60">
                  <c:v>5.0846480105012297</c:v>
                </c:pt>
                <c:pt idx="61">
                  <c:v>5.1495521062369356</c:v>
                </c:pt>
                <c:pt idx="62">
                  <c:v>5.1737389576716772</c:v>
                </c:pt>
                <c:pt idx="63">
                  <c:v>5.2538658433418668</c:v>
                </c:pt>
                <c:pt idx="64">
                  <c:v>5.3013167851622995</c:v>
                </c:pt>
                <c:pt idx="65">
                  <c:v>5.381178815206761</c:v>
                </c:pt>
                <c:pt idx="66">
                  <c:v>5.4119535708891213</c:v>
                </c:pt>
                <c:pt idx="67">
                  <c:v>5.456137060503842</c:v>
                </c:pt>
                <c:pt idx="68">
                  <c:v>5.5371478351410168</c:v>
                </c:pt>
                <c:pt idx="69">
                  <c:v>5.5949994182392864</c:v>
                </c:pt>
                <c:pt idx="70">
                  <c:v>5.6841217966388751</c:v>
                </c:pt>
                <c:pt idx="71">
                  <c:v>5.7351121823359037</c:v>
                </c:pt>
                <c:pt idx="72">
                  <c:v>5.7882907358664735</c:v>
                </c:pt>
                <c:pt idx="73">
                  <c:v>5.8305943655593477</c:v>
                </c:pt>
                <c:pt idx="74">
                  <c:v>5.9217256721846603</c:v>
                </c:pt>
                <c:pt idx="75">
                  <c:v>5.989282486725612</c:v>
                </c:pt>
                <c:pt idx="76">
                  <c:v>6.0808621869751747</c:v>
                </c:pt>
                <c:pt idx="77">
                  <c:v>6.1247365867414274</c:v>
                </c:pt>
                <c:pt idx="78">
                  <c:v>6.1697991269573862</c:v>
                </c:pt>
                <c:pt idx="79">
                  <c:v>6.3122455821929293</c:v>
                </c:pt>
                <c:pt idx="80">
                  <c:v>6.3468145623915397</c:v>
                </c:pt>
                <c:pt idx="81">
                  <c:v>6.4344096612510526</c:v>
                </c:pt>
                <c:pt idx="82">
                  <c:v>6.5135493570339378</c:v>
                </c:pt>
                <c:pt idx="83">
                  <c:v>6.5841811708825126</c:v>
                </c:pt>
                <c:pt idx="84">
                  <c:v>6.692377298344077</c:v>
                </c:pt>
                <c:pt idx="85">
                  <c:v>6.7294880501653687</c:v>
                </c:pt>
                <c:pt idx="86">
                  <c:v>6.8565703285626896</c:v>
                </c:pt>
                <c:pt idx="87">
                  <c:v>6.9650878636944444</c:v>
                </c:pt>
                <c:pt idx="88">
                  <c:v>7.0781511195216442</c:v>
                </c:pt>
                <c:pt idx="89">
                  <c:v>7.1585417030972938</c:v>
                </c:pt>
                <c:pt idx="90">
                  <c:v>7.3194960023595836</c:v>
                </c:pt>
                <c:pt idx="91">
                  <c:v>7.42657739958379</c:v>
                </c:pt>
                <c:pt idx="92">
                  <c:v>7.4918836105435798</c:v>
                </c:pt>
                <c:pt idx="93">
                  <c:v>7.6610304840646961</c:v>
                </c:pt>
                <c:pt idx="94">
                  <c:v>7.8344092181705918</c:v>
                </c:pt>
                <c:pt idx="95">
                  <c:v>7.9368860599288009</c:v>
                </c:pt>
                <c:pt idx="96">
                  <c:v>8.023690969152808</c:v>
                </c:pt>
                <c:pt idx="97">
                  <c:v>8.3755983098404858</c:v>
                </c:pt>
                <c:pt idx="98">
                  <c:v>8.5174598160019901</c:v>
                </c:pt>
                <c:pt idx="99">
                  <c:v>9.08001165585293</c:v>
                </c:pt>
              </c:numCache>
            </c:numRef>
          </c:xVal>
          <c:yVal>
            <c:numRef>
              <c:f>nuk!$BZ$4:$BZ$103</c:f>
              <c:numCache>
                <c:formatCode>General</c:formatCode>
                <c:ptCount val="100"/>
                <c:pt idx="0">
                  <c:v>0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0.14000000000000001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0.28000000000000003</c:v>
                </c:pt>
                <c:pt idx="28">
                  <c:v>0.28999999999999998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0.55000000000000004</c:v>
                </c:pt>
                <c:pt idx="55">
                  <c:v>0.56000000000000005</c:v>
                </c:pt>
                <c:pt idx="56">
                  <c:v>0.56999999999999995</c:v>
                </c:pt>
                <c:pt idx="57">
                  <c:v>0.57999999999999996</c:v>
                </c:pt>
                <c:pt idx="58">
                  <c:v>0.59</c:v>
                </c:pt>
                <c:pt idx="59">
                  <c:v>0.6</c:v>
                </c:pt>
                <c:pt idx="60">
                  <c:v>0.61</c:v>
                </c:pt>
                <c:pt idx="61">
                  <c:v>0.62</c:v>
                </c:pt>
                <c:pt idx="62">
                  <c:v>0.63</c:v>
                </c:pt>
                <c:pt idx="63">
                  <c:v>0.64</c:v>
                </c:pt>
                <c:pt idx="64">
                  <c:v>0.65</c:v>
                </c:pt>
                <c:pt idx="65">
                  <c:v>0.66</c:v>
                </c:pt>
                <c:pt idx="66">
                  <c:v>0.67</c:v>
                </c:pt>
                <c:pt idx="67">
                  <c:v>0.68</c:v>
                </c:pt>
                <c:pt idx="68">
                  <c:v>0.69</c:v>
                </c:pt>
                <c:pt idx="69">
                  <c:v>0.7</c:v>
                </c:pt>
                <c:pt idx="70">
                  <c:v>0.71</c:v>
                </c:pt>
                <c:pt idx="71">
                  <c:v>0.72</c:v>
                </c:pt>
                <c:pt idx="72">
                  <c:v>0.73</c:v>
                </c:pt>
                <c:pt idx="73">
                  <c:v>0.74</c:v>
                </c:pt>
                <c:pt idx="74">
                  <c:v>0.75</c:v>
                </c:pt>
                <c:pt idx="75">
                  <c:v>0.76</c:v>
                </c:pt>
                <c:pt idx="76">
                  <c:v>0.77</c:v>
                </c:pt>
                <c:pt idx="77">
                  <c:v>0.78</c:v>
                </c:pt>
                <c:pt idx="78">
                  <c:v>0.79</c:v>
                </c:pt>
                <c:pt idx="79">
                  <c:v>0.8</c:v>
                </c:pt>
                <c:pt idx="80">
                  <c:v>0.81</c:v>
                </c:pt>
                <c:pt idx="81">
                  <c:v>0.82</c:v>
                </c:pt>
                <c:pt idx="82">
                  <c:v>0.83</c:v>
                </c:pt>
                <c:pt idx="83">
                  <c:v>0.84</c:v>
                </c:pt>
                <c:pt idx="84">
                  <c:v>0.85</c:v>
                </c:pt>
                <c:pt idx="85">
                  <c:v>0.86</c:v>
                </c:pt>
                <c:pt idx="86">
                  <c:v>0.87</c:v>
                </c:pt>
                <c:pt idx="87">
                  <c:v>0.88</c:v>
                </c:pt>
                <c:pt idx="88">
                  <c:v>0.89</c:v>
                </c:pt>
                <c:pt idx="89">
                  <c:v>0.9</c:v>
                </c:pt>
                <c:pt idx="90">
                  <c:v>0.91</c:v>
                </c:pt>
                <c:pt idx="91">
                  <c:v>0.92</c:v>
                </c:pt>
                <c:pt idx="92">
                  <c:v>0.93</c:v>
                </c:pt>
                <c:pt idx="93">
                  <c:v>0.94</c:v>
                </c:pt>
                <c:pt idx="94">
                  <c:v>0.95</c:v>
                </c:pt>
                <c:pt idx="95">
                  <c:v>0.96</c:v>
                </c:pt>
                <c:pt idx="96">
                  <c:v>0.97</c:v>
                </c:pt>
                <c:pt idx="97">
                  <c:v>0.98</c:v>
                </c:pt>
                <c:pt idx="98">
                  <c:v>0.99</c:v>
                </c:pt>
                <c:pt idx="99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D00-4E04-A7CA-89B3E800D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657472"/>
        <c:axId val="105659776"/>
      </c:scatterChart>
      <c:valAx>
        <c:axId val="105657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0"/>
                </a:pPr>
                <a:r>
                  <a:rPr lang="en-US" sz="800" b="0"/>
                  <a:t>Mean of Consequence Variable, M</a:t>
                </a:r>
              </a:p>
            </c:rich>
          </c:tx>
          <c:overlay val="0"/>
        </c:title>
        <c:numFmt formatCode="0" sourceLinked="0"/>
        <c:majorTickMark val="cross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5659776"/>
        <c:crosses val="autoZero"/>
        <c:crossBetween val="midCat"/>
      </c:valAx>
      <c:valAx>
        <c:axId val="105659776"/>
        <c:scaling>
          <c:orientation val="minMax"/>
          <c:max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 b="0" i="0"/>
                </a:pPr>
                <a:r>
                  <a:rPr lang="en-US" sz="800" b="0" i="0"/>
                  <a:t>Cumulative Probability,</a:t>
                </a:r>
                <a:r>
                  <a:rPr lang="en-US" sz="800" b="0" i="0" baseline="0"/>
                  <a:t>  </a:t>
                </a:r>
                <a:r>
                  <a:rPr lang="en-US" sz="800" b="0" i="0"/>
                  <a:t>Pr(M&lt;=</a:t>
                </a:r>
                <a:r>
                  <a:rPr lang="en-US" sz="800" b="0" i="0" baseline="0"/>
                  <a:t>m)</a:t>
                </a:r>
                <a:endParaRPr lang="en-US" sz="800" b="0" i="0"/>
              </a:p>
            </c:rich>
          </c:tx>
          <c:layout>
            <c:manualLayout>
              <c:xMode val="edge"/>
              <c:yMode val="edge"/>
              <c:x val="5.8810986538770565E-2"/>
              <c:y val="3.9387875578397229E-2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5657472"/>
        <c:crosses val="autoZero"/>
        <c:crossBetween val="midCat"/>
        <c:majorUnit val="0.2"/>
      </c:valAx>
      <c:spPr>
        <a:noFill/>
        <a:ln w="12700"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73622276211626"/>
          <c:y val="5.1849473919165244E-2"/>
          <c:w val="0.68662467191601051"/>
          <c:h val="0.558994302541450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nuk!$CS$4:$CS$11</c:f>
              <c:strCache>
                <c:ptCount val="8"/>
                <c:pt idx="0">
                  <c:v>0.27--1.37</c:v>
                </c:pt>
                <c:pt idx="1">
                  <c:v>1.37--2.47</c:v>
                </c:pt>
                <c:pt idx="2">
                  <c:v>2.47--3.57</c:v>
                </c:pt>
                <c:pt idx="3">
                  <c:v>3.57--4.68</c:v>
                </c:pt>
                <c:pt idx="4">
                  <c:v>4.68--5.78</c:v>
                </c:pt>
                <c:pt idx="5">
                  <c:v>5.78--6.88</c:v>
                </c:pt>
                <c:pt idx="6">
                  <c:v>6.88--7.98</c:v>
                </c:pt>
                <c:pt idx="7">
                  <c:v>7.98--9.08</c:v>
                </c:pt>
              </c:strCache>
            </c:strRef>
          </c:cat>
          <c:val>
            <c:numRef>
              <c:f>nuk!$CO$4:$CO$11</c:f>
              <c:numCache>
                <c:formatCode>General</c:formatCode>
                <c:ptCount val="8"/>
                <c:pt idx="0">
                  <c:v>0.06</c:v>
                </c:pt>
                <c:pt idx="1">
                  <c:v>0.1</c:v>
                </c:pt>
                <c:pt idx="2">
                  <c:v>0.16</c:v>
                </c:pt>
                <c:pt idx="3">
                  <c:v>0.21</c:v>
                </c:pt>
                <c:pt idx="4">
                  <c:v>0.19</c:v>
                </c:pt>
                <c:pt idx="5">
                  <c:v>0.15</c:v>
                </c:pt>
                <c:pt idx="6">
                  <c:v>0.09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24-45A1-B902-96F41AC77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5712640"/>
        <c:axId val="105718912"/>
      </c:barChart>
      <c:catAx>
        <c:axId val="105712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0"/>
                </a:pPr>
                <a:r>
                  <a:rPr lang="en-US" sz="800" b="0"/>
                  <a:t>Data Bins for Mean of Consequence</a:t>
                </a:r>
                <a:r>
                  <a:rPr lang="en-US" sz="800" b="0" baseline="0"/>
                  <a:t> Variable</a:t>
                </a:r>
                <a:endParaRPr lang="en-US" sz="800" b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5718912"/>
        <c:crosses val="autoZero"/>
        <c:auto val="1"/>
        <c:lblAlgn val="ctr"/>
        <c:lblOffset val="100"/>
        <c:noMultiLvlLbl val="0"/>
      </c:catAx>
      <c:valAx>
        <c:axId val="1057189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 b="0"/>
                </a:pPr>
                <a:r>
                  <a:rPr lang="en-US" sz="800" b="0"/>
                  <a:t>Relative Frequency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5712640"/>
        <c:crosses val="autoZero"/>
        <c:crossBetween val="between"/>
      </c:valAx>
      <c:spPr>
        <a:ln w="12700"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363F1B-D9FF-4194-8F1C-794E9701186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B6F1AB-CF35-44BC-AFD6-EB8A23133D85}">
      <dgm:prSet phldrT="[Text]" custT="1"/>
      <dgm:spPr/>
      <dgm:t>
        <a:bodyPr/>
        <a:lstStyle/>
        <a:p>
          <a:r>
            <a:rPr lang="en-US" sz="900" b="1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1: </a:t>
          </a:r>
        </a:p>
        <a:p>
          <a:r>
            <a:rPr lang="en-US" sz="900" b="1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Enumeration Tables</a:t>
          </a:r>
        </a:p>
      </dgm:t>
    </dgm:pt>
    <dgm:pt modelId="{E77B0099-4838-4343-9FAE-C407A44A7B84}" type="parTrans" cxnId="{2E0D0AFE-46D3-4AA9-83A6-CF33C2EC729C}">
      <dgm:prSet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AD11AD55-6E29-4C2D-93B1-FB956091B10E}" type="sibTrans" cxnId="{2E0D0AFE-46D3-4AA9-83A6-CF33C2EC729C}">
      <dgm:prSet custT="1"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95A267A0-8DAA-4985-8F86-AD7A5C0519C4}">
      <dgm:prSet phldrT="[Text]" custT="1"/>
      <dgm:spPr/>
      <dgm:t>
        <a:bodyPr/>
        <a:lstStyle/>
        <a:p>
          <a:r>
            <a:rPr lang="en-US" sz="9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2:</a:t>
          </a:r>
        </a:p>
        <a:p>
          <a:r>
            <a:rPr lang="en-US" sz="9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 Direct Impact</a:t>
          </a:r>
        </a:p>
      </dgm:t>
    </dgm:pt>
    <dgm:pt modelId="{58DD2149-174F-4981-A043-F0695575240A}" type="parTrans" cxnId="{410E7237-6261-464D-9F06-4765C7D734D7}">
      <dgm:prSet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6EB70AE7-4397-4A7B-BCDB-E023B926AE53}" type="sibTrans" cxnId="{410E7237-6261-464D-9F06-4765C7D734D7}">
      <dgm:prSet custT="1"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0E78B145-84CF-4F3F-9090-91C4F084B6B1}">
      <dgm:prSet phldrT="[Text]" custT="1"/>
      <dgm:spPr/>
      <dgm:t>
        <a:bodyPr/>
        <a:lstStyle/>
        <a:p>
          <a:r>
            <a:rPr lang="en-US" sz="9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3: </a:t>
          </a:r>
        </a:p>
        <a:p>
          <a:r>
            <a:rPr lang="en-US" sz="9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User Interface Variables</a:t>
          </a:r>
        </a:p>
      </dgm:t>
    </dgm:pt>
    <dgm:pt modelId="{E3D1FA4E-7B87-4B48-B605-E6B6B5566AA1}" type="sibTrans" cxnId="{3F4F29A6-EDAA-44C9-B8F6-55F853A3A5D2}">
      <dgm:prSet custT="1"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EA2094CE-4906-4ED1-9218-CD3F90A3F496}" type="parTrans" cxnId="{3F4F29A6-EDAA-44C9-B8F6-55F853A3A5D2}">
      <dgm:prSet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7E943603-03A1-47EC-8DCC-4505F240DCEE}">
      <dgm:prSet custT="1"/>
      <dgm:spPr/>
      <dgm:t>
        <a:bodyPr/>
        <a:lstStyle/>
        <a:p>
          <a:r>
            <a:rPr lang="en-US" sz="9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4: </a:t>
          </a:r>
        </a:p>
        <a:p>
          <a:r>
            <a:rPr lang="en-US" sz="9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CGE Analysis</a:t>
          </a:r>
        </a:p>
      </dgm:t>
    </dgm:pt>
    <dgm:pt modelId="{F279FA4A-A9B6-4B74-8584-913CAE9C0456}" type="parTrans" cxnId="{2B13AA50-ABF6-4E05-B562-E5C794D45BC3}">
      <dgm:prSet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AB2E3A34-0717-4E2B-BE93-7FC5B6AB435E}" type="sibTrans" cxnId="{2B13AA50-ABF6-4E05-B562-E5C794D45BC3}">
      <dgm:prSet custT="1"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3F00361E-4630-439D-B34F-6A381EB0E267}">
      <dgm:prSet custT="1"/>
      <dgm:spPr/>
      <dgm:t>
        <a:bodyPr/>
        <a:lstStyle/>
        <a:p>
          <a:r>
            <a:rPr lang="en-US" sz="9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5:</a:t>
          </a:r>
        </a:p>
        <a:p>
          <a:r>
            <a:rPr lang="en-US" sz="9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Reduced Form Analysis</a:t>
          </a:r>
        </a:p>
      </dgm:t>
    </dgm:pt>
    <dgm:pt modelId="{EF84049B-0C23-426D-99A7-68FEC149001D}" type="parTrans" cxnId="{C7F773E6-109C-4F20-89C4-1998B3EE31C7}">
      <dgm:prSet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3EDB42C3-25AA-42A9-B24F-1B4D5CEFD5A4}" type="sibTrans" cxnId="{C7F773E6-109C-4F20-89C4-1998B3EE31C7}">
      <dgm:prSet custT="1"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25791338-DBC6-4C78-B571-F90713DD1F8B}">
      <dgm:prSet custT="1"/>
      <dgm:spPr/>
      <dgm:t>
        <a:bodyPr/>
        <a:lstStyle/>
        <a:p>
          <a:r>
            <a:rPr lang="en-US" sz="900" b="1" dirty="0">
              <a:solidFill>
                <a:schemeClr val="bg1"/>
              </a:solidFill>
              <a:latin typeface="+mn-lt"/>
            </a:rPr>
            <a:t>Step 6: Uncertainty Analysis</a:t>
          </a:r>
        </a:p>
      </dgm:t>
    </dgm:pt>
    <dgm:pt modelId="{C646D8AF-2E01-4851-AE82-47E39CB47A7C}" type="parTrans" cxnId="{15BA8EDE-05B2-4765-AB3A-4191BD3AF18B}">
      <dgm:prSet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B756CD8B-30CF-4556-AEBC-9072BFBC97D0}" type="sibTrans" cxnId="{15BA8EDE-05B2-4765-AB3A-4191BD3AF18B}">
      <dgm:prSet custT="1"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81C22B39-F7D8-4A60-87D1-FBEAA4810B25}">
      <dgm:prSet custT="1"/>
      <dgm:spPr/>
      <dgm:t>
        <a:bodyPr/>
        <a:lstStyle/>
        <a:p>
          <a:r>
            <a:rPr lang="en-US" sz="900" b="1" dirty="0">
              <a:solidFill>
                <a:schemeClr val="bg1"/>
              </a:solidFill>
              <a:latin typeface="+mn-lt"/>
            </a:rPr>
            <a:t>Step 7: </a:t>
          </a:r>
        </a:p>
        <a:p>
          <a:r>
            <a:rPr lang="en-US" sz="900" b="1" dirty="0">
              <a:solidFill>
                <a:schemeClr val="bg1"/>
              </a:solidFill>
              <a:latin typeface="+mn-lt"/>
            </a:rPr>
            <a:t>E-CAT Tool</a:t>
          </a:r>
        </a:p>
      </dgm:t>
    </dgm:pt>
    <dgm:pt modelId="{AA36991C-D37F-4F13-8227-E67D0F097257}" type="parTrans" cxnId="{791A4EAC-1F1F-4FFB-B6E5-41CB8E758846}">
      <dgm:prSet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D3EC40CC-7AA5-4E34-AB71-7B872A1CA554}" type="sibTrans" cxnId="{791A4EAC-1F1F-4FFB-B6E5-41CB8E758846}">
      <dgm:prSet/>
      <dgm:spPr/>
      <dgm:t>
        <a:bodyPr/>
        <a:lstStyle/>
        <a:p>
          <a:endParaRPr lang="en-US" sz="900" b="1">
            <a:solidFill>
              <a:schemeClr val="tx1"/>
            </a:solidFill>
            <a:latin typeface="+mn-lt"/>
          </a:endParaRPr>
        </a:p>
      </dgm:t>
    </dgm:pt>
    <dgm:pt modelId="{0D340346-F185-4FDB-A06C-252BF7BB8DB8}" type="pres">
      <dgm:prSet presAssocID="{88363F1B-D9FF-4194-8F1C-794E9701186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BD547-8710-4D1B-9C90-CB5EE371CE43}" type="pres">
      <dgm:prSet presAssocID="{ACB6F1AB-CF35-44BC-AFD6-EB8A23133D85}" presName="node" presStyleLbl="node1" presStyleIdx="0" presStyleCnt="7" custScaleX="1227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BB89E4-CD62-41C4-B9C9-6FFA582130AB}" type="pres">
      <dgm:prSet presAssocID="{AD11AD55-6E29-4C2D-93B1-FB956091B10E}" presName="sibTrans" presStyleLbl="sibTrans2D1" presStyleIdx="0" presStyleCnt="6"/>
      <dgm:spPr/>
      <dgm:t>
        <a:bodyPr/>
        <a:lstStyle/>
        <a:p>
          <a:endParaRPr lang="en-US"/>
        </a:p>
      </dgm:t>
    </dgm:pt>
    <dgm:pt modelId="{D1BB1910-89C2-4843-8AF2-D0DCD21E56A0}" type="pres">
      <dgm:prSet presAssocID="{AD11AD55-6E29-4C2D-93B1-FB956091B10E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91AA6BFD-8015-4C6E-8E82-2D38AD348E62}" type="pres">
      <dgm:prSet presAssocID="{95A267A0-8DAA-4985-8F86-AD7A5C0519C4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8E8E22-5889-4D47-921A-971894A6B747}" type="pres">
      <dgm:prSet presAssocID="{6EB70AE7-4397-4A7B-BCDB-E023B926AE53}" presName="sibTrans" presStyleLbl="sibTrans2D1" presStyleIdx="1" presStyleCnt="6"/>
      <dgm:spPr/>
      <dgm:t>
        <a:bodyPr/>
        <a:lstStyle/>
        <a:p>
          <a:endParaRPr lang="en-US"/>
        </a:p>
      </dgm:t>
    </dgm:pt>
    <dgm:pt modelId="{1CCB61AD-DEA4-4709-9481-F93F252A20CD}" type="pres">
      <dgm:prSet presAssocID="{6EB70AE7-4397-4A7B-BCDB-E023B926AE53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6CD9ECED-82C5-45CF-8901-12DC75B558A1}" type="pres">
      <dgm:prSet presAssocID="{0E78B145-84CF-4F3F-9090-91C4F084B6B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EB8630-7261-4461-8D8C-DF83EFAE6C6E}" type="pres">
      <dgm:prSet presAssocID="{E3D1FA4E-7B87-4B48-B605-E6B6B5566AA1}" presName="sibTrans" presStyleLbl="sibTrans2D1" presStyleIdx="2" presStyleCnt="6"/>
      <dgm:spPr/>
      <dgm:t>
        <a:bodyPr/>
        <a:lstStyle/>
        <a:p>
          <a:endParaRPr lang="en-US"/>
        </a:p>
      </dgm:t>
    </dgm:pt>
    <dgm:pt modelId="{8612346E-27DA-49F3-AB53-28E562C0049D}" type="pres">
      <dgm:prSet presAssocID="{E3D1FA4E-7B87-4B48-B605-E6B6B5566AA1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A79A129E-DA0A-44B2-8529-78E8BB754830}" type="pres">
      <dgm:prSet presAssocID="{7E943603-03A1-47EC-8DCC-4505F240DCE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2E682D-6086-4B4D-AC08-6EBFC134A1CE}" type="pres">
      <dgm:prSet presAssocID="{AB2E3A34-0717-4E2B-BE93-7FC5B6AB435E}" presName="sibTrans" presStyleLbl="sibTrans2D1" presStyleIdx="3" presStyleCnt="6"/>
      <dgm:spPr/>
      <dgm:t>
        <a:bodyPr/>
        <a:lstStyle/>
        <a:p>
          <a:endParaRPr lang="en-US"/>
        </a:p>
      </dgm:t>
    </dgm:pt>
    <dgm:pt modelId="{8EB33151-E29D-4179-A5FA-C9B58B7ECCBA}" type="pres">
      <dgm:prSet presAssocID="{AB2E3A34-0717-4E2B-BE93-7FC5B6AB435E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43EC7CAD-188A-403F-9641-BDC59B5413B3}" type="pres">
      <dgm:prSet presAssocID="{3F00361E-4630-439D-B34F-6A381EB0E26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521765-7E4E-436A-959B-04020017CD71}" type="pres">
      <dgm:prSet presAssocID="{3EDB42C3-25AA-42A9-B24F-1B4D5CEFD5A4}" presName="sibTrans" presStyleLbl="sibTrans2D1" presStyleIdx="4" presStyleCnt="6"/>
      <dgm:spPr/>
      <dgm:t>
        <a:bodyPr/>
        <a:lstStyle/>
        <a:p>
          <a:endParaRPr lang="en-US"/>
        </a:p>
      </dgm:t>
    </dgm:pt>
    <dgm:pt modelId="{D6CC1169-D3EE-4BF1-99BB-4B5E36563EF9}" type="pres">
      <dgm:prSet presAssocID="{3EDB42C3-25AA-42A9-B24F-1B4D5CEFD5A4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DB512723-52E3-4666-B1DE-C5353A4C9412}" type="pres">
      <dgm:prSet presAssocID="{25791338-DBC6-4C78-B571-F90713DD1F8B}" presName="node" presStyleLbl="node1" presStyleIdx="5" presStyleCnt="7" custScaleX="1147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776A4B-347D-488A-8D1C-631BFD2A0495}" type="pres">
      <dgm:prSet presAssocID="{B756CD8B-30CF-4556-AEBC-9072BFBC97D0}" presName="sibTrans" presStyleLbl="sibTrans2D1" presStyleIdx="5" presStyleCnt="6"/>
      <dgm:spPr/>
      <dgm:t>
        <a:bodyPr/>
        <a:lstStyle/>
        <a:p>
          <a:endParaRPr lang="en-US"/>
        </a:p>
      </dgm:t>
    </dgm:pt>
    <dgm:pt modelId="{CC7CECA1-B51F-40CA-9028-5CDC41D0D003}" type="pres">
      <dgm:prSet presAssocID="{B756CD8B-30CF-4556-AEBC-9072BFBC97D0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7D965CE5-9930-4D7C-8FFC-3EE7A93B56F2}" type="pres">
      <dgm:prSet presAssocID="{81C22B39-F7D8-4A60-87D1-FBEAA4810B2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FAE6FA-D3B1-455C-9B7F-3FBB574104EC}" type="presOf" srcId="{ACB6F1AB-CF35-44BC-AFD6-EB8A23133D85}" destId="{03FBD547-8710-4D1B-9C90-CB5EE371CE43}" srcOrd="0" destOrd="0" presId="urn:microsoft.com/office/officeart/2005/8/layout/process1"/>
    <dgm:cxn modelId="{D87FD3AA-C4C3-4D3D-B828-4C5032B4011D}" type="presOf" srcId="{AD11AD55-6E29-4C2D-93B1-FB956091B10E}" destId="{D1BB1910-89C2-4843-8AF2-D0DCD21E56A0}" srcOrd="1" destOrd="0" presId="urn:microsoft.com/office/officeart/2005/8/layout/process1"/>
    <dgm:cxn modelId="{2B13AA50-ABF6-4E05-B562-E5C794D45BC3}" srcId="{88363F1B-D9FF-4194-8F1C-794E97011860}" destId="{7E943603-03A1-47EC-8DCC-4505F240DCEE}" srcOrd="3" destOrd="0" parTransId="{F279FA4A-A9B6-4B74-8584-913CAE9C0456}" sibTransId="{AB2E3A34-0717-4E2B-BE93-7FC5B6AB435E}"/>
    <dgm:cxn modelId="{DFF414F7-FB46-4DB0-8290-5D04E047C9DD}" type="presOf" srcId="{88363F1B-D9FF-4194-8F1C-794E97011860}" destId="{0D340346-F185-4FDB-A06C-252BF7BB8DB8}" srcOrd="0" destOrd="0" presId="urn:microsoft.com/office/officeart/2005/8/layout/process1"/>
    <dgm:cxn modelId="{20F74388-48F8-47E7-A13A-EF7ADC7C9BBB}" type="presOf" srcId="{95A267A0-8DAA-4985-8F86-AD7A5C0519C4}" destId="{91AA6BFD-8015-4C6E-8E82-2D38AD348E62}" srcOrd="0" destOrd="0" presId="urn:microsoft.com/office/officeart/2005/8/layout/process1"/>
    <dgm:cxn modelId="{25D31A9D-4F51-4CC8-B4DD-C77E2EF9272F}" type="presOf" srcId="{25791338-DBC6-4C78-B571-F90713DD1F8B}" destId="{DB512723-52E3-4666-B1DE-C5353A4C9412}" srcOrd="0" destOrd="0" presId="urn:microsoft.com/office/officeart/2005/8/layout/process1"/>
    <dgm:cxn modelId="{A9D057FE-E523-4968-A9BA-20459DAF6A1A}" type="presOf" srcId="{B756CD8B-30CF-4556-AEBC-9072BFBC97D0}" destId="{05776A4B-347D-488A-8D1C-631BFD2A0495}" srcOrd="0" destOrd="0" presId="urn:microsoft.com/office/officeart/2005/8/layout/process1"/>
    <dgm:cxn modelId="{15BA8EDE-05B2-4765-AB3A-4191BD3AF18B}" srcId="{88363F1B-D9FF-4194-8F1C-794E97011860}" destId="{25791338-DBC6-4C78-B571-F90713DD1F8B}" srcOrd="5" destOrd="0" parTransId="{C646D8AF-2E01-4851-AE82-47E39CB47A7C}" sibTransId="{B756CD8B-30CF-4556-AEBC-9072BFBC97D0}"/>
    <dgm:cxn modelId="{547ADB35-D23B-4DBA-A042-D3E0D1CBF3B0}" type="presOf" srcId="{E3D1FA4E-7B87-4B48-B605-E6B6B5566AA1}" destId="{8612346E-27DA-49F3-AB53-28E562C0049D}" srcOrd="1" destOrd="0" presId="urn:microsoft.com/office/officeart/2005/8/layout/process1"/>
    <dgm:cxn modelId="{68CBCD72-E883-452B-80C9-F98777CC56E1}" type="presOf" srcId="{3EDB42C3-25AA-42A9-B24F-1B4D5CEFD5A4}" destId="{42521765-7E4E-436A-959B-04020017CD71}" srcOrd="0" destOrd="0" presId="urn:microsoft.com/office/officeart/2005/8/layout/process1"/>
    <dgm:cxn modelId="{46FCB7BF-E85F-4883-82E8-3142AAF2EE57}" type="presOf" srcId="{6EB70AE7-4397-4A7B-BCDB-E023B926AE53}" destId="{DE8E8E22-5889-4D47-921A-971894A6B747}" srcOrd="0" destOrd="0" presId="urn:microsoft.com/office/officeart/2005/8/layout/process1"/>
    <dgm:cxn modelId="{AA2287AA-654F-4C00-BDA1-D6465B45C596}" type="presOf" srcId="{3F00361E-4630-439D-B34F-6A381EB0E267}" destId="{43EC7CAD-188A-403F-9641-BDC59B5413B3}" srcOrd="0" destOrd="0" presId="urn:microsoft.com/office/officeart/2005/8/layout/process1"/>
    <dgm:cxn modelId="{8F5EBFD7-59F8-4054-A399-DA0DD23A8CCA}" type="presOf" srcId="{81C22B39-F7D8-4A60-87D1-FBEAA4810B25}" destId="{7D965CE5-9930-4D7C-8FFC-3EE7A93B56F2}" srcOrd="0" destOrd="0" presId="urn:microsoft.com/office/officeart/2005/8/layout/process1"/>
    <dgm:cxn modelId="{39F74B93-A0E2-4072-938B-C85BA189B92A}" type="presOf" srcId="{7E943603-03A1-47EC-8DCC-4505F240DCEE}" destId="{A79A129E-DA0A-44B2-8529-78E8BB754830}" srcOrd="0" destOrd="0" presId="urn:microsoft.com/office/officeart/2005/8/layout/process1"/>
    <dgm:cxn modelId="{410E7237-6261-464D-9F06-4765C7D734D7}" srcId="{88363F1B-D9FF-4194-8F1C-794E97011860}" destId="{95A267A0-8DAA-4985-8F86-AD7A5C0519C4}" srcOrd="1" destOrd="0" parTransId="{58DD2149-174F-4981-A043-F0695575240A}" sibTransId="{6EB70AE7-4397-4A7B-BCDB-E023B926AE53}"/>
    <dgm:cxn modelId="{389D1947-A2B6-4DC3-AF9C-BA4F747A47B2}" type="presOf" srcId="{AD11AD55-6E29-4C2D-93B1-FB956091B10E}" destId="{F6BB89E4-CD62-41C4-B9C9-6FFA582130AB}" srcOrd="0" destOrd="0" presId="urn:microsoft.com/office/officeart/2005/8/layout/process1"/>
    <dgm:cxn modelId="{1CCE56CC-CB07-4047-BE8C-D811A8009460}" type="presOf" srcId="{0E78B145-84CF-4F3F-9090-91C4F084B6B1}" destId="{6CD9ECED-82C5-45CF-8901-12DC75B558A1}" srcOrd="0" destOrd="0" presId="urn:microsoft.com/office/officeart/2005/8/layout/process1"/>
    <dgm:cxn modelId="{4634F113-7385-40B4-90B6-0D4DFD236641}" type="presOf" srcId="{AB2E3A34-0717-4E2B-BE93-7FC5B6AB435E}" destId="{5E2E682D-6086-4B4D-AC08-6EBFC134A1CE}" srcOrd="0" destOrd="0" presId="urn:microsoft.com/office/officeart/2005/8/layout/process1"/>
    <dgm:cxn modelId="{791A4EAC-1F1F-4FFB-B6E5-41CB8E758846}" srcId="{88363F1B-D9FF-4194-8F1C-794E97011860}" destId="{81C22B39-F7D8-4A60-87D1-FBEAA4810B25}" srcOrd="6" destOrd="0" parTransId="{AA36991C-D37F-4F13-8227-E67D0F097257}" sibTransId="{D3EC40CC-7AA5-4E34-AB71-7B872A1CA554}"/>
    <dgm:cxn modelId="{467ABF2C-506D-4362-A45F-CEBC297C2C4A}" type="presOf" srcId="{E3D1FA4E-7B87-4B48-B605-E6B6B5566AA1}" destId="{39EB8630-7261-4461-8D8C-DF83EFAE6C6E}" srcOrd="0" destOrd="0" presId="urn:microsoft.com/office/officeart/2005/8/layout/process1"/>
    <dgm:cxn modelId="{A30EEB6F-956D-44CB-A9E0-794CFEB32D5F}" type="presOf" srcId="{6EB70AE7-4397-4A7B-BCDB-E023B926AE53}" destId="{1CCB61AD-DEA4-4709-9481-F93F252A20CD}" srcOrd="1" destOrd="0" presId="urn:microsoft.com/office/officeart/2005/8/layout/process1"/>
    <dgm:cxn modelId="{583D78FE-2660-4449-B0E6-38E4EF942B27}" type="presOf" srcId="{3EDB42C3-25AA-42A9-B24F-1B4D5CEFD5A4}" destId="{D6CC1169-D3EE-4BF1-99BB-4B5E36563EF9}" srcOrd="1" destOrd="0" presId="urn:microsoft.com/office/officeart/2005/8/layout/process1"/>
    <dgm:cxn modelId="{2E0D0AFE-46D3-4AA9-83A6-CF33C2EC729C}" srcId="{88363F1B-D9FF-4194-8F1C-794E97011860}" destId="{ACB6F1AB-CF35-44BC-AFD6-EB8A23133D85}" srcOrd="0" destOrd="0" parTransId="{E77B0099-4838-4343-9FAE-C407A44A7B84}" sibTransId="{AD11AD55-6E29-4C2D-93B1-FB956091B10E}"/>
    <dgm:cxn modelId="{C7F773E6-109C-4F20-89C4-1998B3EE31C7}" srcId="{88363F1B-D9FF-4194-8F1C-794E97011860}" destId="{3F00361E-4630-439D-B34F-6A381EB0E267}" srcOrd="4" destOrd="0" parTransId="{EF84049B-0C23-426D-99A7-68FEC149001D}" sibTransId="{3EDB42C3-25AA-42A9-B24F-1B4D5CEFD5A4}"/>
    <dgm:cxn modelId="{B4E95DC0-C488-4B7B-9F9B-A02C18ABFECA}" type="presOf" srcId="{B756CD8B-30CF-4556-AEBC-9072BFBC97D0}" destId="{CC7CECA1-B51F-40CA-9028-5CDC41D0D003}" srcOrd="1" destOrd="0" presId="urn:microsoft.com/office/officeart/2005/8/layout/process1"/>
    <dgm:cxn modelId="{AE9A50C8-9F5B-4017-BFEC-63D2F858C523}" type="presOf" srcId="{AB2E3A34-0717-4E2B-BE93-7FC5B6AB435E}" destId="{8EB33151-E29D-4179-A5FA-C9B58B7ECCBA}" srcOrd="1" destOrd="0" presId="urn:microsoft.com/office/officeart/2005/8/layout/process1"/>
    <dgm:cxn modelId="{3F4F29A6-EDAA-44C9-B8F6-55F853A3A5D2}" srcId="{88363F1B-D9FF-4194-8F1C-794E97011860}" destId="{0E78B145-84CF-4F3F-9090-91C4F084B6B1}" srcOrd="2" destOrd="0" parTransId="{EA2094CE-4906-4ED1-9218-CD3F90A3F496}" sibTransId="{E3D1FA4E-7B87-4B48-B605-E6B6B5566AA1}"/>
    <dgm:cxn modelId="{29F43BAE-A672-476F-94A2-1827A2ED9909}" type="presParOf" srcId="{0D340346-F185-4FDB-A06C-252BF7BB8DB8}" destId="{03FBD547-8710-4D1B-9C90-CB5EE371CE43}" srcOrd="0" destOrd="0" presId="urn:microsoft.com/office/officeart/2005/8/layout/process1"/>
    <dgm:cxn modelId="{3A114F5F-B8AF-40F2-AD98-B6C78BD44B8E}" type="presParOf" srcId="{0D340346-F185-4FDB-A06C-252BF7BB8DB8}" destId="{F6BB89E4-CD62-41C4-B9C9-6FFA582130AB}" srcOrd="1" destOrd="0" presId="urn:microsoft.com/office/officeart/2005/8/layout/process1"/>
    <dgm:cxn modelId="{C7F27AAC-29B3-47C9-BC27-5BCF2D38C02E}" type="presParOf" srcId="{F6BB89E4-CD62-41C4-B9C9-6FFA582130AB}" destId="{D1BB1910-89C2-4843-8AF2-D0DCD21E56A0}" srcOrd="0" destOrd="0" presId="urn:microsoft.com/office/officeart/2005/8/layout/process1"/>
    <dgm:cxn modelId="{F36F0C84-7C5F-4115-8536-FD85EFE385B6}" type="presParOf" srcId="{0D340346-F185-4FDB-A06C-252BF7BB8DB8}" destId="{91AA6BFD-8015-4C6E-8E82-2D38AD348E62}" srcOrd="2" destOrd="0" presId="urn:microsoft.com/office/officeart/2005/8/layout/process1"/>
    <dgm:cxn modelId="{3404DB23-0318-495B-8DB0-7A31074419ED}" type="presParOf" srcId="{0D340346-F185-4FDB-A06C-252BF7BB8DB8}" destId="{DE8E8E22-5889-4D47-921A-971894A6B747}" srcOrd="3" destOrd="0" presId="urn:microsoft.com/office/officeart/2005/8/layout/process1"/>
    <dgm:cxn modelId="{DF7319ED-71BB-47FE-9D75-11A12D2E673F}" type="presParOf" srcId="{DE8E8E22-5889-4D47-921A-971894A6B747}" destId="{1CCB61AD-DEA4-4709-9481-F93F252A20CD}" srcOrd="0" destOrd="0" presId="urn:microsoft.com/office/officeart/2005/8/layout/process1"/>
    <dgm:cxn modelId="{0382BA31-F4F7-4421-ACC0-13C647054116}" type="presParOf" srcId="{0D340346-F185-4FDB-A06C-252BF7BB8DB8}" destId="{6CD9ECED-82C5-45CF-8901-12DC75B558A1}" srcOrd="4" destOrd="0" presId="urn:microsoft.com/office/officeart/2005/8/layout/process1"/>
    <dgm:cxn modelId="{02A50949-404C-40EF-A71B-5161B55C76B4}" type="presParOf" srcId="{0D340346-F185-4FDB-A06C-252BF7BB8DB8}" destId="{39EB8630-7261-4461-8D8C-DF83EFAE6C6E}" srcOrd="5" destOrd="0" presId="urn:microsoft.com/office/officeart/2005/8/layout/process1"/>
    <dgm:cxn modelId="{84162083-6229-48B9-9505-B1FD9CCBC356}" type="presParOf" srcId="{39EB8630-7261-4461-8D8C-DF83EFAE6C6E}" destId="{8612346E-27DA-49F3-AB53-28E562C0049D}" srcOrd="0" destOrd="0" presId="urn:microsoft.com/office/officeart/2005/8/layout/process1"/>
    <dgm:cxn modelId="{F2FD67A3-9DE6-4294-99EF-3B246C8A4B3F}" type="presParOf" srcId="{0D340346-F185-4FDB-A06C-252BF7BB8DB8}" destId="{A79A129E-DA0A-44B2-8529-78E8BB754830}" srcOrd="6" destOrd="0" presId="urn:microsoft.com/office/officeart/2005/8/layout/process1"/>
    <dgm:cxn modelId="{7FE15499-0DC8-49AF-921F-670AEAB79A8B}" type="presParOf" srcId="{0D340346-F185-4FDB-A06C-252BF7BB8DB8}" destId="{5E2E682D-6086-4B4D-AC08-6EBFC134A1CE}" srcOrd="7" destOrd="0" presId="urn:microsoft.com/office/officeart/2005/8/layout/process1"/>
    <dgm:cxn modelId="{E512B466-9992-4EAA-B104-FBC26ADD5138}" type="presParOf" srcId="{5E2E682D-6086-4B4D-AC08-6EBFC134A1CE}" destId="{8EB33151-E29D-4179-A5FA-C9B58B7ECCBA}" srcOrd="0" destOrd="0" presId="urn:microsoft.com/office/officeart/2005/8/layout/process1"/>
    <dgm:cxn modelId="{98F6942C-4F9F-4BB5-9210-049EFDE507B8}" type="presParOf" srcId="{0D340346-F185-4FDB-A06C-252BF7BB8DB8}" destId="{43EC7CAD-188A-403F-9641-BDC59B5413B3}" srcOrd="8" destOrd="0" presId="urn:microsoft.com/office/officeart/2005/8/layout/process1"/>
    <dgm:cxn modelId="{F4396F00-7565-4C74-924B-DB654BB19B31}" type="presParOf" srcId="{0D340346-F185-4FDB-A06C-252BF7BB8DB8}" destId="{42521765-7E4E-436A-959B-04020017CD71}" srcOrd="9" destOrd="0" presId="urn:microsoft.com/office/officeart/2005/8/layout/process1"/>
    <dgm:cxn modelId="{AC1DC0C8-B7D8-44AC-AD7C-2E018836288C}" type="presParOf" srcId="{42521765-7E4E-436A-959B-04020017CD71}" destId="{D6CC1169-D3EE-4BF1-99BB-4B5E36563EF9}" srcOrd="0" destOrd="0" presId="urn:microsoft.com/office/officeart/2005/8/layout/process1"/>
    <dgm:cxn modelId="{CA1D62F1-CB9E-4B01-B601-3646F06CA0CF}" type="presParOf" srcId="{0D340346-F185-4FDB-A06C-252BF7BB8DB8}" destId="{DB512723-52E3-4666-B1DE-C5353A4C9412}" srcOrd="10" destOrd="0" presId="urn:microsoft.com/office/officeart/2005/8/layout/process1"/>
    <dgm:cxn modelId="{615F1AA5-0DB9-4085-82EA-F731048FF32A}" type="presParOf" srcId="{0D340346-F185-4FDB-A06C-252BF7BB8DB8}" destId="{05776A4B-347D-488A-8D1C-631BFD2A0495}" srcOrd="11" destOrd="0" presId="urn:microsoft.com/office/officeart/2005/8/layout/process1"/>
    <dgm:cxn modelId="{928F43A7-6DCE-4B68-9DFB-CE3275A4AC21}" type="presParOf" srcId="{05776A4B-347D-488A-8D1C-631BFD2A0495}" destId="{CC7CECA1-B51F-40CA-9028-5CDC41D0D003}" srcOrd="0" destOrd="0" presId="urn:microsoft.com/office/officeart/2005/8/layout/process1"/>
    <dgm:cxn modelId="{6415A507-0CC8-4AC6-A031-3409FB98004C}" type="presParOf" srcId="{0D340346-F185-4FDB-A06C-252BF7BB8DB8}" destId="{7D965CE5-9930-4D7C-8FFC-3EE7A93B56F2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BD547-8710-4D1B-9C90-CB5EE371CE43}">
      <dsp:nvSpPr>
        <dsp:cNvPr id="0" name=""/>
        <dsp:cNvSpPr/>
      </dsp:nvSpPr>
      <dsp:spPr>
        <a:xfrm>
          <a:off x="478" y="115020"/>
          <a:ext cx="1032979" cy="52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1: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Enumeration Tables</a:t>
          </a:r>
        </a:p>
      </dsp:txBody>
      <dsp:txXfrm>
        <a:off x="15966" y="130508"/>
        <a:ext cx="1002003" cy="497808"/>
      </dsp:txXfrm>
    </dsp:sp>
    <dsp:sp modelId="{F6BB89E4-CD62-41C4-B9C9-6FFA582130AB}">
      <dsp:nvSpPr>
        <dsp:cNvPr id="0" name=""/>
        <dsp:cNvSpPr/>
      </dsp:nvSpPr>
      <dsp:spPr>
        <a:xfrm>
          <a:off x="1117642" y="275023"/>
          <a:ext cx="178471" cy="20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>
            <a:solidFill>
              <a:schemeClr val="tx1"/>
            </a:solidFill>
            <a:latin typeface="+mn-lt"/>
          </a:endParaRPr>
        </a:p>
      </dsp:txBody>
      <dsp:txXfrm>
        <a:off x="1117642" y="316778"/>
        <a:ext cx="124930" cy="125267"/>
      </dsp:txXfrm>
    </dsp:sp>
    <dsp:sp modelId="{91AA6BFD-8015-4C6E-8E82-2D38AD348E62}">
      <dsp:nvSpPr>
        <dsp:cNvPr id="0" name=""/>
        <dsp:cNvSpPr/>
      </dsp:nvSpPr>
      <dsp:spPr>
        <a:xfrm>
          <a:off x="1370195" y="115020"/>
          <a:ext cx="841846" cy="52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2: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 Direct Impact</a:t>
          </a:r>
        </a:p>
      </dsp:txBody>
      <dsp:txXfrm>
        <a:off x="1385683" y="130508"/>
        <a:ext cx="810870" cy="497808"/>
      </dsp:txXfrm>
    </dsp:sp>
    <dsp:sp modelId="{DE8E8E22-5889-4D47-921A-971894A6B747}">
      <dsp:nvSpPr>
        <dsp:cNvPr id="0" name=""/>
        <dsp:cNvSpPr/>
      </dsp:nvSpPr>
      <dsp:spPr>
        <a:xfrm>
          <a:off x="2296226" y="275023"/>
          <a:ext cx="178471" cy="20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>
            <a:solidFill>
              <a:schemeClr val="tx1"/>
            </a:solidFill>
            <a:latin typeface="+mn-lt"/>
          </a:endParaRPr>
        </a:p>
      </dsp:txBody>
      <dsp:txXfrm>
        <a:off x="2296226" y="316778"/>
        <a:ext cx="124930" cy="125267"/>
      </dsp:txXfrm>
    </dsp:sp>
    <dsp:sp modelId="{6CD9ECED-82C5-45CF-8901-12DC75B558A1}">
      <dsp:nvSpPr>
        <dsp:cNvPr id="0" name=""/>
        <dsp:cNvSpPr/>
      </dsp:nvSpPr>
      <dsp:spPr>
        <a:xfrm>
          <a:off x="2548780" y="115020"/>
          <a:ext cx="841846" cy="52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3: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User Interface Variables</a:t>
          </a:r>
        </a:p>
      </dsp:txBody>
      <dsp:txXfrm>
        <a:off x="2564268" y="130508"/>
        <a:ext cx="810870" cy="497808"/>
      </dsp:txXfrm>
    </dsp:sp>
    <dsp:sp modelId="{39EB8630-7261-4461-8D8C-DF83EFAE6C6E}">
      <dsp:nvSpPr>
        <dsp:cNvPr id="0" name=""/>
        <dsp:cNvSpPr/>
      </dsp:nvSpPr>
      <dsp:spPr>
        <a:xfrm>
          <a:off x="3474811" y="275023"/>
          <a:ext cx="178471" cy="20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>
            <a:solidFill>
              <a:schemeClr val="tx1"/>
            </a:solidFill>
            <a:latin typeface="+mn-lt"/>
          </a:endParaRPr>
        </a:p>
      </dsp:txBody>
      <dsp:txXfrm>
        <a:off x="3474811" y="316778"/>
        <a:ext cx="124930" cy="125267"/>
      </dsp:txXfrm>
    </dsp:sp>
    <dsp:sp modelId="{A79A129E-DA0A-44B2-8529-78E8BB754830}">
      <dsp:nvSpPr>
        <dsp:cNvPr id="0" name=""/>
        <dsp:cNvSpPr/>
      </dsp:nvSpPr>
      <dsp:spPr>
        <a:xfrm>
          <a:off x="3727365" y="115020"/>
          <a:ext cx="841846" cy="52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4: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CGE Analysis</a:t>
          </a:r>
        </a:p>
      </dsp:txBody>
      <dsp:txXfrm>
        <a:off x="3742853" y="130508"/>
        <a:ext cx="810870" cy="497808"/>
      </dsp:txXfrm>
    </dsp:sp>
    <dsp:sp modelId="{5E2E682D-6086-4B4D-AC08-6EBFC134A1CE}">
      <dsp:nvSpPr>
        <dsp:cNvPr id="0" name=""/>
        <dsp:cNvSpPr/>
      </dsp:nvSpPr>
      <dsp:spPr>
        <a:xfrm>
          <a:off x="4653396" y="275023"/>
          <a:ext cx="178471" cy="20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>
            <a:solidFill>
              <a:schemeClr val="tx1"/>
            </a:solidFill>
            <a:latin typeface="+mn-lt"/>
          </a:endParaRPr>
        </a:p>
      </dsp:txBody>
      <dsp:txXfrm>
        <a:off x="4653396" y="316778"/>
        <a:ext cx="124930" cy="125267"/>
      </dsp:txXfrm>
    </dsp:sp>
    <dsp:sp modelId="{43EC7CAD-188A-403F-9641-BDC59B5413B3}">
      <dsp:nvSpPr>
        <dsp:cNvPr id="0" name=""/>
        <dsp:cNvSpPr/>
      </dsp:nvSpPr>
      <dsp:spPr>
        <a:xfrm>
          <a:off x="4905950" y="115020"/>
          <a:ext cx="841846" cy="52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Step 5: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Reduced Form Analysis</a:t>
          </a:r>
        </a:p>
      </dsp:txBody>
      <dsp:txXfrm>
        <a:off x="4921438" y="130508"/>
        <a:ext cx="810870" cy="497808"/>
      </dsp:txXfrm>
    </dsp:sp>
    <dsp:sp modelId="{42521765-7E4E-436A-959B-04020017CD71}">
      <dsp:nvSpPr>
        <dsp:cNvPr id="0" name=""/>
        <dsp:cNvSpPr/>
      </dsp:nvSpPr>
      <dsp:spPr>
        <a:xfrm>
          <a:off x="5831981" y="275023"/>
          <a:ext cx="178471" cy="20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>
            <a:solidFill>
              <a:schemeClr val="tx1"/>
            </a:solidFill>
            <a:latin typeface="+mn-lt"/>
          </a:endParaRPr>
        </a:p>
      </dsp:txBody>
      <dsp:txXfrm>
        <a:off x="5831981" y="316778"/>
        <a:ext cx="124930" cy="125267"/>
      </dsp:txXfrm>
    </dsp:sp>
    <dsp:sp modelId="{DB512723-52E3-4666-B1DE-C5353A4C9412}">
      <dsp:nvSpPr>
        <dsp:cNvPr id="0" name=""/>
        <dsp:cNvSpPr/>
      </dsp:nvSpPr>
      <dsp:spPr>
        <a:xfrm>
          <a:off x="6084535" y="115020"/>
          <a:ext cx="966001" cy="52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</a:rPr>
            <a:t>Step 6: Uncertainty Analysis</a:t>
          </a:r>
        </a:p>
      </dsp:txBody>
      <dsp:txXfrm>
        <a:off x="6100023" y="130508"/>
        <a:ext cx="935025" cy="497808"/>
      </dsp:txXfrm>
    </dsp:sp>
    <dsp:sp modelId="{05776A4B-347D-488A-8D1C-631BFD2A0495}">
      <dsp:nvSpPr>
        <dsp:cNvPr id="0" name=""/>
        <dsp:cNvSpPr/>
      </dsp:nvSpPr>
      <dsp:spPr>
        <a:xfrm>
          <a:off x="7134721" y="275023"/>
          <a:ext cx="178471" cy="20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1" kern="1200">
            <a:solidFill>
              <a:schemeClr val="tx1"/>
            </a:solidFill>
            <a:latin typeface="+mn-lt"/>
          </a:endParaRPr>
        </a:p>
      </dsp:txBody>
      <dsp:txXfrm>
        <a:off x="7134721" y="316778"/>
        <a:ext cx="124930" cy="125267"/>
      </dsp:txXfrm>
    </dsp:sp>
    <dsp:sp modelId="{7D965CE5-9930-4D7C-8FFC-3EE7A93B56F2}">
      <dsp:nvSpPr>
        <dsp:cNvPr id="0" name=""/>
        <dsp:cNvSpPr/>
      </dsp:nvSpPr>
      <dsp:spPr>
        <a:xfrm>
          <a:off x="7387275" y="115020"/>
          <a:ext cx="841846" cy="528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</a:rPr>
            <a:t>Step 7: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>
              <a:solidFill>
                <a:schemeClr val="bg1"/>
              </a:solidFill>
              <a:latin typeface="+mn-lt"/>
            </a:rPr>
            <a:t>E-CAT Tool</a:t>
          </a:r>
        </a:p>
      </dsp:txBody>
      <dsp:txXfrm>
        <a:off x="7402763" y="130508"/>
        <a:ext cx="810870" cy="497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016" cy="464503"/>
          </a:xfrm>
          <a:prstGeom prst="rect">
            <a:avLst/>
          </a:prstGeom>
        </p:spPr>
        <p:txBody>
          <a:bodyPr vert="horz" lIns="90571" tIns="45286" rIns="90571" bIns="452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242" y="0"/>
            <a:ext cx="2982016" cy="464503"/>
          </a:xfrm>
          <a:prstGeom prst="rect">
            <a:avLst/>
          </a:prstGeom>
        </p:spPr>
        <p:txBody>
          <a:bodyPr vert="horz" lIns="90571" tIns="45286" rIns="90571" bIns="45286" rtlCol="0"/>
          <a:lstStyle>
            <a:lvl1pPr algn="r">
              <a:defRPr sz="1200"/>
            </a:lvl1pPr>
          </a:lstStyle>
          <a:p>
            <a:fld id="{F042CA22-78F9-4BB8-A76E-CD75F5C5C6AB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312"/>
            <a:ext cx="2982016" cy="464503"/>
          </a:xfrm>
          <a:prstGeom prst="rect">
            <a:avLst/>
          </a:prstGeom>
        </p:spPr>
        <p:txBody>
          <a:bodyPr vert="horz" lIns="90571" tIns="45286" rIns="90571" bIns="452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242" y="8830312"/>
            <a:ext cx="2982016" cy="464503"/>
          </a:xfrm>
          <a:prstGeom prst="rect">
            <a:avLst/>
          </a:prstGeom>
        </p:spPr>
        <p:txBody>
          <a:bodyPr vert="horz" lIns="90571" tIns="45286" rIns="90571" bIns="45286" rtlCol="0" anchor="b"/>
          <a:lstStyle>
            <a:lvl1pPr algn="r">
              <a:defRPr sz="1200"/>
            </a:lvl1pPr>
          </a:lstStyle>
          <a:p>
            <a:fld id="{4A715DC2-794E-4572-BBE2-7CDDED02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66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r">
              <a:defRPr sz="1200"/>
            </a:lvl1pPr>
          </a:lstStyle>
          <a:p>
            <a:fld id="{A6AF8642-AD8B-427A-A3C1-FF0F89366CBB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9" rIns="92437" bIns="4621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1"/>
            <a:ext cx="5505450" cy="4183380"/>
          </a:xfrm>
          <a:prstGeom prst="rect">
            <a:avLst/>
          </a:prstGeom>
        </p:spPr>
        <p:txBody>
          <a:bodyPr vert="horz" lIns="92437" tIns="46219" rIns="92437" bIns="4621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8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r">
              <a:defRPr sz="1200"/>
            </a:lvl1pPr>
          </a:lstStyle>
          <a:p>
            <a:fld id="{ABC9A73B-0181-48FD-A722-4238D77A63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6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3283" indent="-285878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511" indent="-228701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916" indent="-228701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8320" indent="-228701" eaLnBrk="0" hangingPunct="0"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5725" indent="-228701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3130" indent="-228701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30534" indent="-228701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7939" indent="-228701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fld id="{76D9D337-4EEC-478F-9FDE-9293C423CCFD}" type="slidenum">
              <a:rPr lang="en-US" sz="1200"/>
              <a:pPr eaLnBrk="1" hangingPunct="1"/>
              <a:t>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69758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38EE48-1C76-4DC3-BC66-CBA488283F61}" type="slidenum">
              <a:rPr lang="en-US" smtClean="0">
                <a:latin typeface="Times" pitchFamily="18" charset="0"/>
                <a:cs typeface="Arial" charset="0"/>
              </a:rPr>
              <a:pPr/>
              <a:t>8</a:t>
            </a:fld>
            <a:endParaRPr lang="en-US">
              <a:latin typeface="Times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795">
              <a:defRPr sz="2900">
                <a:solidFill>
                  <a:schemeClr val="tx1"/>
                </a:solidFill>
                <a:latin typeface="Times" charset="0"/>
              </a:defRPr>
            </a:lvl1pPr>
            <a:lvl2pPr marL="742845" indent="-285710" defTabSz="923795">
              <a:defRPr sz="2900">
                <a:solidFill>
                  <a:schemeClr val="tx1"/>
                </a:solidFill>
                <a:latin typeface="Times" charset="0"/>
              </a:defRPr>
            </a:lvl2pPr>
            <a:lvl3pPr marL="1142839" indent="-228568" defTabSz="923795">
              <a:defRPr sz="2900">
                <a:solidFill>
                  <a:schemeClr val="tx1"/>
                </a:solidFill>
                <a:latin typeface="Times" charset="0"/>
              </a:defRPr>
            </a:lvl3pPr>
            <a:lvl4pPr marL="1599974" indent="-228568" defTabSz="923795">
              <a:defRPr sz="2900">
                <a:solidFill>
                  <a:schemeClr val="tx1"/>
                </a:solidFill>
                <a:latin typeface="Times" charset="0"/>
              </a:defRPr>
            </a:lvl4pPr>
            <a:lvl5pPr marL="2057110" indent="-228568" defTabSz="923795">
              <a:defRPr sz="2900">
                <a:solidFill>
                  <a:schemeClr val="tx1"/>
                </a:solidFill>
                <a:latin typeface="Times" charset="0"/>
              </a:defRPr>
            </a:lvl5pPr>
            <a:lvl6pPr marL="2514246" indent="-228568" defTabSz="92379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" charset="0"/>
              </a:defRPr>
            </a:lvl6pPr>
            <a:lvl7pPr marL="2971381" indent="-228568" defTabSz="92379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" charset="0"/>
              </a:defRPr>
            </a:lvl7pPr>
            <a:lvl8pPr marL="3428517" indent="-228568" defTabSz="92379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" charset="0"/>
              </a:defRPr>
            </a:lvl8pPr>
            <a:lvl9pPr marL="3885652" indent="-228568" defTabSz="92379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3817EDAB-39F0-4457-809B-B405D9D747E1}" type="slidenum">
              <a:rPr lang="en-US" altLang="en-US" sz="1200">
                <a:solidFill>
                  <a:prstClr val="black"/>
                </a:solidFill>
              </a:rPr>
              <a:pPr/>
              <a:t>10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795">
              <a:defRPr sz="2900">
                <a:solidFill>
                  <a:schemeClr val="tx1"/>
                </a:solidFill>
                <a:latin typeface="Times" charset="0"/>
              </a:defRPr>
            </a:lvl1pPr>
            <a:lvl2pPr marL="742845" indent="-285710" defTabSz="923795">
              <a:defRPr sz="2900">
                <a:solidFill>
                  <a:schemeClr val="tx1"/>
                </a:solidFill>
                <a:latin typeface="Times" charset="0"/>
              </a:defRPr>
            </a:lvl2pPr>
            <a:lvl3pPr marL="1142839" indent="-228568" defTabSz="923795">
              <a:defRPr sz="2900">
                <a:solidFill>
                  <a:schemeClr val="tx1"/>
                </a:solidFill>
                <a:latin typeface="Times" charset="0"/>
              </a:defRPr>
            </a:lvl3pPr>
            <a:lvl4pPr marL="1599974" indent="-228568" defTabSz="923795">
              <a:defRPr sz="2900">
                <a:solidFill>
                  <a:schemeClr val="tx1"/>
                </a:solidFill>
                <a:latin typeface="Times" charset="0"/>
              </a:defRPr>
            </a:lvl4pPr>
            <a:lvl5pPr marL="2057110" indent="-228568" defTabSz="923795">
              <a:defRPr sz="2900">
                <a:solidFill>
                  <a:schemeClr val="tx1"/>
                </a:solidFill>
                <a:latin typeface="Times" charset="0"/>
              </a:defRPr>
            </a:lvl5pPr>
            <a:lvl6pPr marL="2514246" indent="-228568" defTabSz="92379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" charset="0"/>
              </a:defRPr>
            </a:lvl6pPr>
            <a:lvl7pPr marL="2971381" indent="-228568" defTabSz="92379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" charset="0"/>
              </a:defRPr>
            </a:lvl7pPr>
            <a:lvl8pPr marL="3428517" indent="-228568" defTabSz="92379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" charset="0"/>
              </a:defRPr>
            </a:lvl8pPr>
            <a:lvl9pPr marL="3885652" indent="-228568" defTabSz="92379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51B5BCE5-AEB1-4603-A238-E603CB7B3E8E}" type="slidenum">
              <a:rPr lang="en-US" altLang="en-US" sz="1200">
                <a:solidFill>
                  <a:prstClr val="black"/>
                </a:solidFill>
              </a:rPr>
              <a:pPr/>
              <a:t>11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Enumeration Tables and Direct Impact are constructed</a:t>
            </a:r>
            <a:r>
              <a:rPr lang="en-US" baseline="0" dirty="0"/>
              <a:t> with an extensive review of the literature:</a:t>
            </a:r>
          </a:p>
          <a:p>
            <a:pPr marL="169821" indent="-169821">
              <a:buFontTx/>
              <a:buChar char="-"/>
            </a:pPr>
            <a:r>
              <a:rPr lang="en-US" baseline="0" dirty="0"/>
              <a:t>Articles which do these analyses for a single threat (we sought information with respect to CGE modeling approaches, direct impact input parameter values, and used these for external validation checks)</a:t>
            </a:r>
          </a:p>
          <a:p>
            <a:pPr marL="169821" indent="-169821">
              <a:buFontTx/>
              <a:buChar char="-"/>
            </a:pPr>
            <a:r>
              <a:rPr lang="en-US" baseline="0" dirty="0"/>
              <a:t>Reports (news, government, think tanks) on threats – to gauge the scale of events, direct impact values</a:t>
            </a:r>
          </a:p>
          <a:p>
            <a:pPr marL="169821" indent="-169821">
              <a:buFontTx/>
              <a:buChar char="-"/>
            </a:pPr>
            <a:r>
              <a:rPr lang="en-US" baseline="0" dirty="0"/>
              <a:t>Databases of events </a:t>
            </a:r>
          </a:p>
          <a:p>
            <a:pPr marL="169821" indent="-169821">
              <a:buFontTx/>
              <a:buChar char="-"/>
            </a:pPr>
            <a:r>
              <a:rPr lang="en-US" baseline="0" dirty="0"/>
              <a:t>Department of Homeland Security National Planning Scenarios</a:t>
            </a:r>
          </a:p>
          <a:p>
            <a:pPr marL="169821" indent="-169821">
              <a:buFontTx/>
              <a:buChar char="-"/>
            </a:pPr>
            <a:endParaRPr lang="en-US" baseline="0" dirty="0"/>
          </a:p>
          <a:p>
            <a:r>
              <a:rPr lang="en-US" dirty="0"/>
              <a:t>To make this process manageable, we narrow the number direct impact “shocks” to the CGE model by removing all direct impacts classified as “Low” and hence result in impacts less than $100M, fewer than 100 deaths, and fewer than 1,000 illnesses or injuries.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9A73B-0181-48FD-A722-4238D77A630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89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8130"/>
            <a:ext cx="7782128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78212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5" descr="University Programs 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6197600"/>
            <a:ext cx="270668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62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9882"/>
            <a:ext cx="779185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984443"/>
            <a:ext cx="7791855" cy="44446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1969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356" y="679337"/>
            <a:ext cx="7747172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362200"/>
            <a:ext cx="35052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362200"/>
            <a:ext cx="35052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8291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128" y="659882"/>
            <a:ext cx="778212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3430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7508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prstClr val="black"/>
                </a:solidFill>
              </a:rPr>
              <a:pPr algn="ctr"/>
              <a:t>‹#›</a:t>
            </a:fld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800099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8001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281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prstClr val="black"/>
                </a:solidFill>
              </a:rPr>
              <a:pPr algn="ctr"/>
              <a:t>‹#›</a:t>
            </a:fld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00099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992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prstClr val="black"/>
                </a:solidFill>
              </a:rPr>
              <a:pPr algn="ctr"/>
              <a:t>‹#›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8130"/>
            <a:ext cx="7782128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78212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5" descr="University Programs 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324600"/>
            <a:ext cx="1849650" cy="325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2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C144A-B7CE-4C68-91FA-BB08C29B4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A5B5-22F7-4DA0-BAE5-0CC12FDC01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\\ppd3.sppd.usc.edu\users$\gees\Desktop\CREATE PP Template Colum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8351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87991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8130"/>
            <a:ext cx="7782128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78212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5" descr="University Programs 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6197600"/>
            <a:ext cx="270668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28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9882"/>
            <a:ext cx="779185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984443"/>
            <a:ext cx="7791855" cy="44446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srgbClr val="000000"/>
                </a:solidFill>
              </a:rPr>
              <a:pPr algn="ctr"/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255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356" y="679337"/>
            <a:ext cx="7747172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362200"/>
            <a:ext cx="35052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362200"/>
            <a:ext cx="35052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srgbClr val="000000"/>
                </a:solidFill>
              </a:rPr>
              <a:pPr algn="ctr"/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039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128" y="659882"/>
            <a:ext cx="778212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srgbClr val="000000"/>
                </a:solidFill>
              </a:rPr>
              <a:pPr algn="ctr"/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14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srgbClr val="000000"/>
                </a:solidFill>
              </a:rPr>
              <a:pPr algn="ctr"/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1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7.jpe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1912" y="659882"/>
            <a:ext cx="75500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1912" y="1984443"/>
            <a:ext cx="7550088" cy="444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9800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dirty="0">
              <a:solidFill>
                <a:schemeClr val="accent2"/>
              </a:solidFill>
              <a:latin typeface="Times" panose="02020603050405020304" pitchFamily="18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0" y="0"/>
            <a:ext cx="6324600" cy="609600"/>
          </a:xfrm>
          <a:prstGeom prst="rect">
            <a:avLst/>
          </a:prstGeom>
          <a:solidFill>
            <a:srgbClr val="9800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dirty="0">
              <a:latin typeface="Times" panose="02020603050405020304" pitchFamily="18" charset="0"/>
            </a:endParaRPr>
          </a:p>
        </p:txBody>
      </p:sp>
      <p:pic>
        <p:nvPicPr>
          <p:cNvPr id="1030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/>
          <a:stretch>
            <a:fillRect/>
          </a:stretch>
        </p:blipFill>
        <p:spPr bwMode="auto">
          <a:xfrm>
            <a:off x="0" y="609600"/>
            <a:ext cx="7731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4" descr="CREATElogosmal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5"/>
          <a:stretch>
            <a:fillRect/>
          </a:stretch>
        </p:blipFill>
        <p:spPr bwMode="auto">
          <a:xfrm>
            <a:off x="6400800" y="0"/>
            <a:ext cx="1981200" cy="609600"/>
          </a:xfrm>
          <a:prstGeom prst="rect">
            <a:avLst/>
          </a:prstGeom>
          <a:solidFill>
            <a:srgbClr val="A50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PrimShield-Mono_SmallUseShield_GoldOnCard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688" y="0"/>
            <a:ext cx="152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59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+mj-lt"/>
          <a:ea typeface="MS PGothic" panose="020B0600070205080204" pitchFamily="34" charset="-128"/>
          <a:cs typeface="Century Gothic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800099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752600"/>
            <a:ext cx="8001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C144A-B7CE-4C68-91FA-BB08C29B4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294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CA5B5-22F7-4DA0-BAE5-0CC12FDC01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\\ppd3.sppd.usc.edu\users$\gees\Desktop\CREATE Spelled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ppd3.sppd.usc.edu\users$\gees\Desktop\CREATE New Logo3.jp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0"/>
            <a:ext cx="1828800" cy="60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ppd3.sppd.usc.edu\users$\gees\Desktop\CREATE Spelled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034195" y="3105768"/>
            <a:ext cx="6786429" cy="71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ppd3.sppd.usc.edu\users$\gees\Desktop\CREATE PP Template Column 2.jp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09599"/>
            <a:ext cx="713985" cy="182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80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6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1912" y="659882"/>
            <a:ext cx="75500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1912" y="1984443"/>
            <a:ext cx="7550088" cy="444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9800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dirty="0">
              <a:solidFill>
                <a:srgbClr val="333399"/>
              </a:solidFill>
              <a:latin typeface="Times" panose="02020603050405020304" pitchFamily="18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0" y="0"/>
            <a:ext cx="6324600" cy="609600"/>
          </a:xfrm>
          <a:prstGeom prst="rect">
            <a:avLst/>
          </a:prstGeom>
          <a:solidFill>
            <a:srgbClr val="9800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pic>
        <p:nvPicPr>
          <p:cNvPr id="1030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/>
          <a:stretch>
            <a:fillRect/>
          </a:stretch>
        </p:blipFill>
        <p:spPr bwMode="auto">
          <a:xfrm>
            <a:off x="0" y="609600"/>
            <a:ext cx="7731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4" descr="CREATElogosmal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5"/>
          <a:stretch>
            <a:fillRect/>
          </a:stretch>
        </p:blipFill>
        <p:spPr bwMode="auto">
          <a:xfrm>
            <a:off x="6400800" y="0"/>
            <a:ext cx="1981200" cy="609600"/>
          </a:xfrm>
          <a:prstGeom prst="rect">
            <a:avLst/>
          </a:prstGeom>
          <a:solidFill>
            <a:srgbClr val="A50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PrimShield-Mono_SmallUseShield_GoldOnCard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688" y="0"/>
            <a:ext cx="152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9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+mj-lt"/>
          <a:ea typeface="MS PGothic" panose="020B0600070205080204" pitchFamily="34" charset="-128"/>
          <a:cs typeface="Century Gothic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8534400" cy="2209800"/>
          </a:xfrm>
        </p:spPr>
        <p:txBody>
          <a:bodyPr>
            <a:normAutofit fontScale="90000"/>
          </a:bodyPr>
          <a:lstStyle/>
          <a:p>
            <a:r>
              <a:rPr lang="en-US" sz="4000" b="1" kern="0" dirty="0">
                <a:solidFill>
                  <a:srgbClr val="980021"/>
                </a:solidFill>
                <a:latin typeface="Arial"/>
                <a:ea typeface="MS PGothic" panose="020B0600070205080204" pitchFamily="34" charset="-128"/>
              </a:rPr>
              <a:t/>
            </a:r>
            <a:br>
              <a:rPr lang="en-US" sz="4000" b="1" kern="0" dirty="0">
                <a:solidFill>
                  <a:srgbClr val="980021"/>
                </a:solidFill>
                <a:latin typeface="Arial"/>
                <a:ea typeface="MS PGothic" panose="020B0600070205080204" pitchFamily="34" charset="-128"/>
              </a:rPr>
            </a:br>
            <a:r>
              <a:rPr lang="en-US" b="1" kern="0" dirty="0">
                <a:solidFill>
                  <a:srgbClr val="920000"/>
                </a:solidFill>
                <a:latin typeface="Arial"/>
                <a:ea typeface="MS PGothic" panose="020B0600070205080204" pitchFamily="34" charset="-128"/>
              </a:rPr>
              <a:t>Economic Consequence </a:t>
            </a:r>
            <a:br>
              <a:rPr lang="en-US" b="1" kern="0" dirty="0">
                <a:solidFill>
                  <a:srgbClr val="920000"/>
                </a:solidFill>
                <a:latin typeface="Arial"/>
                <a:ea typeface="MS PGothic" panose="020B0600070205080204" pitchFamily="34" charset="-128"/>
              </a:rPr>
            </a:br>
            <a:r>
              <a:rPr lang="en-US" b="1" kern="0" dirty="0">
                <a:solidFill>
                  <a:srgbClr val="920000"/>
                </a:solidFill>
                <a:latin typeface="Arial"/>
                <a:ea typeface="MS PGothic" panose="020B0600070205080204" pitchFamily="34" charset="-128"/>
              </a:rPr>
              <a:t>Analysis Tool: E-CAT</a:t>
            </a:r>
            <a:r>
              <a:rPr lang="en-US" sz="4000" b="1" kern="0" dirty="0">
                <a:solidFill>
                  <a:srgbClr val="920000"/>
                </a:solidFill>
                <a:latin typeface="Arial"/>
                <a:ea typeface="MS PGothic" panose="020B0600070205080204" pitchFamily="34" charset="-128"/>
              </a:rPr>
              <a:t/>
            </a:r>
            <a:br>
              <a:rPr lang="en-US" sz="4000" b="1" kern="0" dirty="0">
                <a:solidFill>
                  <a:srgbClr val="920000"/>
                </a:solidFill>
                <a:latin typeface="Arial"/>
                <a:ea typeface="MS PGothic" panose="020B0600070205080204" pitchFamily="34" charset="-128"/>
              </a:rPr>
            </a:br>
            <a:r>
              <a:rPr lang="en-US" sz="4000" b="1" kern="0" dirty="0">
                <a:solidFill>
                  <a:srgbClr val="980021"/>
                </a:solidFill>
                <a:latin typeface="Arial"/>
                <a:ea typeface="MS PGothic" panose="020B0600070205080204" pitchFamily="34" charset="-128"/>
              </a:rPr>
              <a:t/>
            </a:r>
            <a:br>
              <a:rPr lang="en-US" sz="4000" b="1" kern="0" dirty="0">
                <a:solidFill>
                  <a:srgbClr val="980021"/>
                </a:solidFill>
                <a:latin typeface="Arial"/>
                <a:ea typeface="MS PGothic" panose="020B0600070205080204" pitchFamily="34" charset="-128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7782128" cy="2819400"/>
          </a:xfrm>
        </p:spPr>
        <p:txBody>
          <a:bodyPr/>
          <a:lstStyle/>
          <a:p>
            <a:pPr lvl="0" eaLnBrk="0" fontAlgn="base" hangingPunct="0">
              <a:spcAft>
                <a:spcPct val="0"/>
              </a:spcAft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MS PGothic" panose="020B0600070205080204" pitchFamily="34" charset="-128"/>
              </a:rPr>
              <a:t>Adam Rose (USC)</a:t>
            </a:r>
          </a:p>
          <a:p>
            <a:pPr eaLnBrk="0" fontAlgn="base" hangingPunct="0">
              <a:spcAft>
                <a:spcPct val="0"/>
              </a:spcAft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MS PGothic" panose="020B0600070205080204" pitchFamily="34" charset="-128"/>
              </a:rPr>
              <a:t>Zhenhua Chen (OSU)</a:t>
            </a:r>
          </a:p>
          <a:p>
            <a:pPr lvl="0" eaLnBrk="0" fontAlgn="base" hangingPunct="0">
              <a:spcAft>
                <a:spcPct val="0"/>
              </a:spcAft>
            </a:pPr>
            <a:r>
              <a:rPr lang="en-US" sz="2400" kern="0" dirty="0" err="1">
                <a:solidFill>
                  <a:srgbClr val="000000"/>
                </a:solidFill>
                <a:latin typeface="Arial"/>
                <a:ea typeface="MS PGothic" panose="020B0600070205080204" pitchFamily="34" charset="-128"/>
              </a:rPr>
              <a:t>Fynn</a:t>
            </a:r>
            <a:r>
              <a:rPr lang="en-US" sz="2400" kern="0" dirty="0">
                <a:solidFill>
                  <a:srgbClr val="000000"/>
                </a:solidFill>
                <a:latin typeface="Arial"/>
                <a:ea typeface="MS PGothic" panose="020B0600070205080204" pitchFamily="34" charset="-128"/>
              </a:rPr>
              <a:t> Prager (CSDH)</a:t>
            </a:r>
          </a:p>
          <a:p>
            <a:pPr lvl="0" eaLnBrk="0" fontAlgn="base" hangingPunct="0">
              <a:spcAft>
                <a:spcPct val="0"/>
              </a:spcAft>
            </a:pPr>
            <a:r>
              <a:rPr lang="en-US" sz="2400" kern="0" dirty="0">
                <a:solidFill>
                  <a:srgbClr val="000000"/>
                </a:solidFill>
                <a:latin typeface="Arial"/>
                <a:ea typeface="MS PGothic" panose="020B0600070205080204" pitchFamily="34" charset="-128"/>
              </a:rPr>
              <a:t>Sam Chatterjee (PNNL)</a:t>
            </a:r>
          </a:p>
          <a:p>
            <a:pPr lvl="0" eaLnBrk="0" fontAlgn="base" hangingPunct="0">
              <a:spcAft>
                <a:spcPct val="0"/>
              </a:spcAft>
            </a:pPr>
            <a:endParaRPr lang="en-US" sz="1600" kern="0" dirty="0">
              <a:solidFill>
                <a:srgbClr val="000000"/>
              </a:solidFill>
              <a:latin typeface="Arial"/>
              <a:ea typeface="MS PGothic" panose="020B0600070205080204" pitchFamily="34" charset="-128"/>
            </a:endParaRPr>
          </a:p>
          <a:p>
            <a:pPr lvl="0" eaLnBrk="0" fontAlgn="base" hangingPunct="0">
              <a:spcAft>
                <a:spcPct val="0"/>
              </a:spcAft>
            </a:pPr>
            <a:r>
              <a:rPr lang="en-US" sz="2000" kern="0" dirty="0">
                <a:solidFill>
                  <a:srgbClr val="000000"/>
                </a:solidFill>
                <a:latin typeface="Arial"/>
                <a:ea typeface="MS PGothic" panose="020B0600070205080204" pitchFamily="34" charset="-128"/>
              </a:rPr>
              <a:t>May 19, 2021</a:t>
            </a:r>
          </a:p>
        </p:txBody>
      </p:sp>
    </p:spTree>
    <p:extLst>
      <p:ext uri="{BB962C8B-B14F-4D97-AF65-F5344CB8AC3E}">
        <p14:creationId xmlns:p14="http://schemas.microsoft.com/office/powerpoint/2010/main" val="181354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4043191"/>
            <a:ext cx="3428999" cy="26624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0069" r="-1"/>
          <a:stretch/>
        </p:blipFill>
        <p:spPr>
          <a:xfrm>
            <a:off x="838200" y="659882"/>
            <a:ext cx="3528152" cy="33207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659883"/>
            <a:ext cx="4495800" cy="3383308"/>
          </a:xfrm>
          <a:prstGeom prst="rect">
            <a:avLst/>
          </a:prstGeom>
        </p:spPr>
      </p:pic>
      <p:pic>
        <p:nvPicPr>
          <p:cNvPr id="9" name="image03.png"/>
          <p:cNvPicPr>
            <a:picLocks noGrp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419600" y="4114800"/>
            <a:ext cx="4419600" cy="25908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691713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62000" y="533400"/>
            <a:ext cx="8382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15888" algn="ctr">
              <a:defRPr/>
            </a:pPr>
            <a:r>
              <a:rPr lang="en-US" sz="3600" b="1" dirty="0">
                <a:solidFill>
                  <a:srgbClr val="92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HSNRC Risk Register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43848"/>
              </p:ext>
            </p:extLst>
          </p:nvPr>
        </p:nvGraphicFramePr>
        <p:xfrm>
          <a:off x="762000" y="1298983"/>
          <a:ext cx="2971800" cy="5387340"/>
        </p:xfrm>
        <a:graphic>
          <a:graphicData uri="http://schemas.openxmlformats.org/drawingml/2006/table">
            <a:tbl>
              <a:tblPr firstRow="1" bandRow="1"/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90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Terrorism / Intentional Acts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6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91440" indent="-9144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Aircraft as a Weapon</a:t>
                      </a:r>
                    </a:p>
                    <a:p>
                      <a:pPr marL="91440" marR="0" lvl="0" indent="-9144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Armed Assault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Biological Terrorism Attack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 -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Non-Food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Chemical / Biological Food Contamination Terrorism Attack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Chemical Terrorism Attack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 -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Non-Food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Helvetica" panose="020B0604020202020204" pitchFamily="34" charset="0"/>
                        <a:ea typeface="Calibri"/>
                        <a:cs typeface="Helvetica" panose="020B0604020202020204" pitchFamily="34" charset="0"/>
                      </a:endParaRPr>
                    </a:p>
                    <a:p>
                      <a:pPr marL="91440" marR="0" lvl="0" indent="-91440" algn="l" defTabSz="914269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Cyber Events that Impede System Operations</a:t>
                      </a:r>
                    </a:p>
                    <a:p>
                      <a:pPr marL="91440" marR="0" lvl="0" indent="-9144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Cyber Events that Extract or Alter Information without System Impacts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Helvetica" panose="020B0604020202020204" pitchFamily="34" charset="0"/>
                        <a:ea typeface="Calibri"/>
                        <a:cs typeface="Helvetica" panose="020B0604020202020204" pitchFamily="34" charset="0"/>
                      </a:endParaRPr>
                    </a:p>
                    <a:p>
                      <a:pPr marL="91440" marR="0" lvl="0" indent="-91440" algn="l" defTabSz="914269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Cyber: Data Destruction Results in Degraded Commercial Viability or Government Service</a:t>
                      </a:r>
                    </a:p>
                    <a:p>
                      <a:pPr marL="91440" marR="0" lvl="0" indent="-91440" algn="l" defTabSz="914269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Cyber: Distributed Denial of Service  (DDOS) Attack Causes Erosion of Consumer Confidence and Economic Loss</a:t>
                      </a:r>
                    </a:p>
                    <a:p>
                      <a:pPr marL="91440" marR="0" lvl="0" indent="-91440" algn="l" defTabSz="914269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Disruptive Strike / Industrial Action</a:t>
                      </a:r>
                      <a:endParaRPr lang="en-US" sz="1200" b="0" kern="1200" dirty="0">
                        <a:solidFill>
                          <a:schemeClr val="tx1"/>
                        </a:solidFill>
                        <a:latin typeface="Helvetica" panose="020B0604020202020204" pitchFamily="34" charset="0"/>
                        <a:ea typeface="Calibri"/>
                        <a:cs typeface="Helvetica" panose="020B0604020202020204" pitchFamily="34" charset="0"/>
                      </a:endParaRP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Explosives Terrorism Attack</a:t>
                      </a:r>
                    </a:p>
                    <a:p>
                      <a:pPr marL="91440" marR="0" lvl="0" indent="-9144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Illegal Immigration</a:t>
                      </a:r>
                    </a:p>
                    <a:p>
                      <a:pPr marL="91440" marR="0" lvl="0" indent="-9144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Illicit Drugs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Mass Migration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Nuclear Terrorism Attack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Radiological Terrorism Attack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079983"/>
              </p:ext>
            </p:extLst>
          </p:nvPr>
        </p:nvGraphicFramePr>
        <p:xfrm>
          <a:off x="3886200" y="1295400"/>
          <a:ext cx="2362200" cy="3817620"/>
        </p:xfrm>
        <a:graphic>
          <a:graphicData uri="http://schemas.openxmlformats.org/drawingml/2006/table">
            <a:tbl>
              <a:tblPr firstRow="1" bandRow="1"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92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Natural Hazards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8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Accidental Biological Food Contamination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Animal Disease Outbreak</a:t>
                      </a:r>
                    </a:p>
                    <a:p>
                      <a:pPr marL="91440" marR="0" lvl="0" indent="-91440" algn="l" defTabSz="914269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Drought</a:t>
                      </a:r>
                    </a:p>
                    <a:p>
                      <a:pPr marL="91440" marR="0" lvl="0" indent="-91440" algn="l" defTabSz="914269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Earthquake</a:t>
                      </a:r>
                    </a:p>
                    <a:p>
                      <a:pPr marL="91440" marR="0" lvl="0" indent="-91440" algn="l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Extreme Cold / Snowstorm</a:t>
                      </a:r>
                    </a:p>
                    <a:p>
                      <a:pPr marL="91440" marR="0" lvl="0" indent="-91440" algn="l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Flood</a:t>
                      </a:r>
                    </a:p>
                    <a:p>
                      <a:pPr marL="91440" marR="0" lvl="0" indent="-91440" algn="l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Heat / Heat Wave </a:t>
                      </a:r>
                    </a:p>
                    <a:p>
                      <a:pPr marL="91440" marR="0" lvl="0" indent="-91440" algn="l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Human Pandemic Outbreak</a:t>
                      </a:r>
                    </a:p>
                    <a:p>
                      <a:pPr marL="91440" marR="0" lvl="0" indent="-91440" algn="l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Hurricane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Space Weather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Tornado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Tsunami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Volcano Eruption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Wildfire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950129"/>
              </p:ext>
            </p:extLst>
          </p:nvPr>
        </p:nvGraphicFramePr>
        <p:xfrm>
          <a:off x="6324600" y="1295400"/>
          <a:ext cx="2743200" cy="3208020"/>
        </p:xfrm>
        <a:graphic>
          <a:graphicData uri="http://schemas.openxmlformats.org/drawingml/2006/table">
            <a:tbl>
              <a:tblPr firstRow="1" bandRow="1"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90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Technological Accidents / Infrastructure Failures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69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Accidental Chemical Substance Spill or Release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Accidental Radiological Substance Release</a:t>
                      </a:r>
                    </a:p>
                    <a:p>
                      <a:pPr marL="91440" marR="0" lvl="0" indent="-91440" algn="l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Dam Failure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Industrial Accidents - Explosions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Large Oil Spills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Pipeline Failure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Power Grid Failure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Small Oil Spills</a:t>
                      </a:r>
                    </a:p>
                    <a:p>
                      <a:pPr marL="91440" marR="0" lvl="0" indent="-914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Transportation System Failure</a:t>
                      </a:r>
                    </a:p>
                    <a:p>
                      <a:pPr marL="91440" marR="0" lvl="0" indent="-91440" algn="l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Urban Conflagration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Slide Number Placeholder 3"/>
          <p:cNvSpPr txBox="1">
            <a:spLocks/>
          </p:cNvSpPr>
          <p:nvPr/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en-US" dirty="0">
              <a:solidFill>
                <a:srgbClr val="00006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2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0"/>
            <a:ext cx="7791855" cy="1371600"/>
          </a:xfrm>
        </p:spPr>
        <p:txBody>
          <a:bodyPr/>
          <a:lstStyle/>
          <a:p>
            <a:pPr algn="ctr"/>
            <a:r>
              <a:rPr lang="en-US" kern="1200" dirty="0">
                <a:solidFill>
                  <a:srgbClr val="92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kern="1200" dirty="0">
                <a:solidFill>
                  <a:srgbClr val="92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kern="1200" dirty="0">
                <a:solidFill>
                  <a:srgbClr val="92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Economic Consequences of  Bioterrorism Attacks</a:t>
            </a:r>
            <a:r>
              <a:rPr lang="en-US" sz="3200" kern="1200" dirty="0">
                <a:solidFill>
                  <a:srgbClr val="92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3200" kern="1200" dirty="0">
                <a:solidFill>
                  <a:srgbClr val="92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2200" b="0" kern="1200" dirty="0">
                <a:solidFill>
                  <a:srgbClr val="92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(gross output impacts in billions of 2007 dollars)</a:t>
            </a:r>
            <a:r>
              <a:rPr lang="en-US" sz="3200" kern="1200" dirty="0">
                <a:solidFill>
                  <a:srgbClr val="92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3200" kern="1200" dirty="0">
                <a:solidFill>
                  <a:srgbClr val="92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929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310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9882"/>
            <a:ext cx="8077200" cy="940318"/>
          </a:xfrm>
        </p:spPr>
        <p:txBody>
          <a:bodyPr/>
          <a:lstStyle/>
          <a:p>
            <a:pPr algn="ctr"/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8382001" cy="464820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sz="2800" dirty="0"/>
              <a:t>Develop a standardized capability to estimate economic consequences of 30+ types of threats</a:t>
            </a:r>
          </a:p>
          <a:p>
            <a:pPr marL="0" indent="0">
              <a:buNone/>
            </a:pPr>
            <a:r>
              <a:rPr lang="en-US" sz="2400" dirty="0"/>
              <a:t>     -  includes a comprehensive set of impact categories</a:t>
            </a:r>
          </a:p>
          <a:p>
            <a:pPr marL="0" indent="0">
              <a:buNone/>
            </a:pPr>
            <a:r>
              <a:rPr lang="en-US" sz="2400" dirty="0"/>
              <a:t>     -  standardization facilitates comparisons </a:t>
            </a:r>
            <a:endParaRPr lang="en-US" sz="2800" dirty="0"/>
          </a:p>
          <a:p>
            <a:pPr marL="0" lvl="1" indent="0">
              <a:buNone/>
            </a:pPr>
            <a:endParaRPr lang="en-US" sz="1600" dirty="0"/>
          </a:p>
          <a:p>
            <a:pPr marL="342900" lvl="1" indent="-342900">
              <a:buFontTx/>
              <a:buChar char="•"/>
            </a:pPr>
            <a:r>
              <a:rPr lang="en-US" sz="2800" dirty="0"/>
              <a:t>Transition the research into a user-friendly, fast software tool for high-level decision-makers</a:t>
            </a:r>
          </a:p>
          <a:p>
            <a:pPr marL="0" indent="0">
              <a:buNone/>
            </a:pPr>
            <a:r>
              <a:rPr lang="en-US" sz="2400" dirty="0"/>
              <a:t>     -  risk </a:t>
            </a:r>
            <a:r>
              <a:rPr lang="en-US" sz="2400" dirty="0" err="1"/>
              <a:t>mgt</a:t>
            </a:r>
            <a:r>
              <a:rPr lang="en-US" sz="2400" dirty="0"/>
              <a:t>:  resource allocation across multiple threats</a:t>
            </a:r>
          </a:p>
          <a:p>
            <a:pPr marL="0" indent="0">
              <a:buNone/>
            </a:pPr>
            <a:r>
              <a:rPr lang="en-US" sz="2400" dirty="0"/>
              <a:t>     -  rapid response:  estimates for remediation/aid/recovery</a:t>
            </a:r>
            <a:endParaRPr lang="en-US" sz="2800" dirty="0"/>
          </a:p>
          <a:p>
            <a:pPr marL="342900" lvl="1" indent="-342900">
              <a:buFontTx/>
              <a:buChar char="•"/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9347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685800" y="687388"/>
            <a:ext cx="8153400" cy="1090612"/>
          </a:xfrm>
        </p:spPr>
        <p:txBody>
          <a:bodyPr>
            <a:normAutofit fontScale="90000"/>
          </a:bodyPr>
          <a:lstStyle/>
          <a:p>
            <a:pPr marL="457200" indent="-457200" algn="ctr"/>
            <a:r>
              <a:rPr lang="en-US" dirty="0">
                <a:solidFill>
                  <a:srgbClr val="990033"/>
                </a:solidFill>
              </a:rPr>
              <a:t>	</a:t>
            </a:r>
            <a:r>
              <a:rPr lang="en-US" sz="4000" dirty="0"/>
              <a:t>CREATE Economic Consequence Analysis Framework</a:t>
            </a:r>
          </a:p>
        </p:txBody>
      </p:sp>
      <p:pic>
        <p:nvPicPr>
          <p:cNvPr id="4403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08860"/>
            <a:ext cx="8001000" cy="4749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85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91855" cy="1143000"/>
          </a:xfrm>
        </p:spPr>
        <p:txBody>
          <a:bodyPr/>
          <a:lstStyle/>
          <a:p>
            <a:pPr algn="ctr"/>
            <a:r>
              <a:rPr lang="en-US" dirty="0"/>
              <a:t>Economic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1" y="1676400"/>
            <a:ext cx="8382000" cy="5181600"/>
          </a:xfrm>
        </p:spPr>
        <p:txBody>
          <a:bodyPr/>
          <a:lstStyle/>
          <a:p>
            <a:r>
              <a:rPr lang="en-US" sz="2800" dirty="0"/>
              <a:t>Static:</a:t>
            </a:r>
          </a:p>
          <a:p>
            <a:pPr marL="0" indent="0">
              <a:buNone/>
            </a:pPr>
            <a:r>
              <a:rPr lang="en-US" sz="2400" dirty="0"/>
              <a:t>    -  General Definition:  Ability of a system to </a:t>
            </a:r>
            <a:r>
              <a:rPr lang="en-US" sz="2400" i="1" dirty="0"/>
              <a:t>maintain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i="1" dirty="0"/>
              <a:t>        function </a:t>
            </a:r>
            <a:r>
              <a:rPr lang="en-US" sz="2400" dirty="0"/>
              <a:t>when shocked.</a:t>
            </a:r>
          </a:p>
          <a:p>
            <a:pPr marL="0" indent="0">
              <a:buNone/>
            </a:pPr>
            <a:r>
              <a:rPr lang="en-US" sz="2400" dirty="0"/>
              <a:t>    -  Econ Definition:  </a:t>
            </a:r>
            <a:r>
              <a:rPr lang="en-US" sz="2400" i="1" dirty="0"/>
              <a:t>Efficient use of remaining resources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i="1" dirty="0"/>
              <a:t>        </a:t>
            </a:r>
            <a:r>
              <a:rPr lang="en-US" sz="2400" dirty="0"/>
              <a:t>at a given point in time to produce as much as possible.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sz="2800" dirty="0"/>
              <a:t>Dynamic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    </a:t>
            </a:r>
            <a:r>
              <a:rPr lang="en-US" sz="2400" dirty="0"/>
              <a:t>-  General:  </a:t>
            </a:r>
            <a:r>
              <a:rPr lang="en-US" sz="2400" i="1" dirty="0"/>
              <a:t>Ability &amp; speed</a:t>
            </a:r>
            <a:r>
              <a:rPr lang="en-US" sz="2400" dirty="0"/>
              <a:t> of a system to </a:t>
            </a:r>
            <a:r>
              <a:rPr lang="en-US" sz="2400" i="1" dirty="0"/>
              <a:t>recover.</a:t>
            </a:r>
          </a:p>
          <a:p>
            <a:pPr marL="0" indent="0">
              <a:spcBef>
                <a:spcPts val="0"/>
              </a:spcBef>
              <a:buNone/>
            </a:pPr>
            <a:endParaRPr lang="en-US" sz="400" i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-  Economic:  </a:t>
            </a:r>
            <a:r>
              <a:rPr lang="en-US" sz="2400" i="1" dirty="0"/>
              <a:t>Efficient </a:t>
            </a:r>
            <a:r>
              <a:rPr lang="en-US" sz="2400" dirty="0"/>
              <a:t>use of resources </a:t>
            </a:r>
            <a:r>
              <a:rPr lang="en-US" sz="2400" i="1" dirty="0"/>
              <a:t>over time </a:t>
            </a:r>
            <a:r>
              <a:rPr lang="en-US" sz="2400" dirty="0"/>
              <a:t>for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 investment in repair and reconstruction, including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 expediting  the process &amp; adapting to change 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/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800" i="1" dirty="0"/>
              <a:t>Metric</a:t>
            </a:r>
            <a:r>
              <a:rPr lang="en-US" sz="2800" dirty="0"/>
              <a:t>:  </a:t>
            </a:r>
            <a:r>
              <a:rPr lang="en-US" sz="2800" i="1" dirty="0"/>
              <a:t>averted losses as % of potential losses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358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838200"/>
            <a:ext cx="8229600" cy="838200"/>
          </a:xfrm>
        </p:spPr>
        <p:txBody>
          <a:bodyPr/>
          <a:lstStyle/>
          <a:p>
            <a:pPr eaLnBrk="1" hangingPunct="1"/>
            <a:r>
              <a:rPr lang="en-US" sz="3600" dirty="0"/>
              <a:t>Measuring Econ Resilience of 9/11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305800" cy="4724400"/>
          </a:xfrm>
        </p:spPr>
        <p:txBody>
          <a:bodyPr/>
          <a:lstStyle/>
          <a:p>
            <a:pPr eaLnBrk="1" hangingPunct="1"/>
            <a:r>
              <a:rPr lang="en-US" sz="2400" dirty="0"/>
              <a:t>95% of over 1,100 WTC area firms relocated after 9/11 </a:t>
            </a:r>
          </a:p>
          <a:p>
            <a:pPr eaLnBrk="1" hangingPunct="1">
              <a:buFontTx/>
              <a:buNone/>
            </a:pPr>
            <a:endParaRPr lang="en-US" sz="1200" dirty="0"/>
          </a:p>
          <a:p>
            <a:pPr eaLnBrk="1" hangingPunct="1"/>
            <a:r>
              <a:rPr lang="en-US" sz="2400" dirty="0"/>
              <a:t>If all of firms in the WTC area went out of business, direct business interruption (BI) loss would  =  $58.4B</a:t>
            </a:r>
          </a:p>
          <a:p>
            <a:pPr eaLnBrk="1" hangingPunct="1">
              <a:buFontTx/>
              <a:buNone/>
            </a:pPr>
            <a:endParaRPr lang="en-US" sz="1200" dirty="0"/>
          </a:p>
          <a:p>
            <a:pPr eaLnBrk="1" hangingPunct="1"/>
            <a:r>
              <a:rPr lang="en-US" sz="2400" dirty="0"/>
              <a:t>If all relocation were immediate, then BI = $0</a:t>
            </a:r>
          </a:p>
          <a:p>
            <a:pPr eaLnBrk="1" hangingPunct="1">
              <a:buFontTx/>
              <a:buNone/>
            </a:pPr>
            <a:endParaRPr lang="en-US" sz="1200" dirty="0"/>
          </a:p>
          <a:p>
            <a:pPr eaLnBrk="1" hangingPunct="1"/>
            <a:r>
              <a:rPr lang="en-US" sz="2400" dirty="0"/>
              <a:t>Businesses relocated 2 to 4 months, BI = $16.1B</a:t>
            </a:r>
          </a:p>
          <a:p>
            <a:pPr eaLnBrk="1" hangingPunct="1">
              <a:buFontTx/>
              <a:buNone/>
            </a:pPr>
            <a:endParaRPr lang="en-US" sz="1200" dirty="0"/>
          </a:p>
          <a:p>
            <a:pPr eaLnBrk="1" hangingPunct="1"/>
            <a:r>
              <a:rPr lang="en-US" sz="2400" dirty="0">
                <a:solidFill>
                  <a:srgbClr val="002D86"/>
                </a:solidFill>
              </a:rPr>
              <a:t>Resilience Metric:  Avoided Loss ÷ Max Potential Loss</a:t>
            </a:r>
          </a:p>
          <a:p>
            <a:pPr eaLnBrk="1" hangingPunct="1">
              <a:buFontTx/>
              <a:buNone/>
            </a:pPr>
            <a:endParaRPr lang="en-US" sz="1200" dirty="0">
              <a:solidFill>
                <a:srgbClr val="002D86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2D86"/>
                </a:solidFill>
              </a:rPr>
              <a:t>                $42.3B ÷ $58.4B  =  72%   </a:t>
            </a:r>
          </a:p>
          <a:p>
            <a:pPr eaLnBrk="1" hangingPunct="1">
              <a:buFontTx/>
              <a:buNone/>
            </a:pPr>
            <a:endParaRPr lang="en-US" sz="1800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097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24128" y="609600"/>
            <a:ext cx="7782127" cy="685799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Resilience Options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150564"/>
              </p:ext>
            </p:extLst>
          </p:nvPr>
        </p:nvGraphicFramePr>
        <p:xfrm>
          <a:off x="762000" y="1506537"/>
          <a:ext cx="8534400" cy="5321438"/>
        </p:xfrm>
        <a:graphic>
          <a:graphicData uri="http://schemas.openxmlformats.org/drawingml/2006/table">
            <a:tbl>
              <a:tblPr firstRow="1" firstCol="1" bandRow="1"/>
              <a:tblGrid>
                <a:gridCol w="1954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1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8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32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616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09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Category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Action/Investment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Cost of Resilience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Effect of Resilience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6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Conservation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3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• reduce non-essential use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data consolidation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more than pays for itself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significant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• remove non-essential access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remove non-essential administrator access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more than pays for itself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significant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6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Input Substitution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2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• paper records, couriers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re-contract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low to moderate cost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significant at small scale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9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• flexibility of input combos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supply procurement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low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significant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8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• wireless-to-wired, wired-to wireless internet/phone access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use text messaging or social media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low to moderate cost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significant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86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satellite phones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low to moderate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($189-$300 monthly rental charges; $6-$9 per minute)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moderate to large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(most reliable method of communication)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558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cellular signal boosters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low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(small scale: ~$850; large business: ~$3,500; industrial scale: ~$4,000)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moderate to large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(restores cell coverage; improved battery life for devices)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848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• supply-chain management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multi-sourcing strategy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loss of quantity discount;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higher admin costs;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reduces strength of partnerships;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competition leads to lower costs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moderate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606" marR="596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453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8077200" cy="838200"/>
          </a:xfrm>
        </p:spPr>
        <p:txBody>
          <a:bodyPr/>
          <a:lstStyle/>
          <a:p>
            <a:pPr algn="ctr"/>
            <a:r>
              <a:rPr lang="en-US" altLang="en-US" sz="3600" dirty="0"/>
              <a:t>Behavioral Linkages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8458200" cy="4876800"/>
          </a:xfrm>
        </p:spPr>
        <p:txBody>
          <a:bodyPr/>
          <a:lstStyle/>
          <a:p>
            <a:r>
              <a:rPr lang="en-US" altLang="en-US" sz="2800" dirty="0"/>
              <a:t>Off-site responses associated with behavioral changes (business, household, investor, worker)</a:t>
            </a:r>
          </a:p>
          <a:p>
            <a:pPr marL="0" indent="0">
              <a:buNone/>
            </a:pPr>
            <a:endParaRPr lang="en-US" altLang="en-US" sz="1200" dirty="0"/>
          </a:p>
          <a:p>
            <a:r>
              <a:rPr lang="en-US" altLang="en-US" sz="2800" dirty="0"/>
              <a:t>Emanates from social amplification of risk &amp; stigma effects (media coverage, rumor)</a:t>
            </a:r>
          </a:p>
          <a:p>
            <a:pPr>
              <a:buFontTx/>
              <a:buNone/>
            </a:pPr>
            <a:endParaRPr lang="en-US" altLang="en-US" sz="1200" dirty="0"/>
          </a:p>
          <a:p>
            <a:r>
              <a:rPr lang="en-US" altLang="en-US" sz="2800" dirty="0"/>
              <a:t>Fear feeds on itself and spreads</a:t>
            </a:r>
          </a:p>
          <a:p>
            <a:pPr>
              <a:buFontTx/>
              <a:buNone/>
            </a:pPr>
            <a:endParaRPr lang="en-US" altLang="en-US" sz="1200" dirty="0"/>
          </a:p>
          <a:p>
            <a:r>
              <a:rPr lang="en-US" altLang="en-US" sz="2800" dirty="0"/>
              <a:t>Translates into direct and indirect BI losses</a:t>
            </a:r>
          </a:p>
          <a:p>
            <a:pPr>
              <a:buFontTx/>
              <a:buNone/>
            </a:pPr>
            <a:endParaRPr lang="en-US" altLang="en-US" sz="1200" dirty="0"/>
          </a:p>
          <a:p>
            <a:r>
              <a:rPr lang="en-US" altLang="en-US" sz="2800" dirty="0"/>
              <a:t>Can be 2 to 3 orders of magnitude higher</a:t>
            </a:r>
          </a:p>
          <a:p>
            <a:endParaRPr lang="en-US" altLang="en-US" sz="2800" dirty="0"/>
          </a:p>
          <a:p>
            <a:endParaRPr lang="en-US" altLang="en-US" sz="2800" dirty="0"/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67097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8153400" cy="990600"/>
          </a:xfrm>
        </p:spPr>
        <p:txBody>
          <a:bodyPr/>
          <a:lstStyle/>
          <a:p>
            <a:pPr algn="ctr"/>
            <a:r>
              <a:rPr lang="en-US" altLang="en-US" sz="3600" dirty="0"/>
              <a:t>Behavioral Linkage Examples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8077200" cy="4724400"/>
          </a:xfrm>
        </p:spPr>
        <p:txBody>
          <a:bodyPr/>
          <a:lstStyle/>
          <a:p>
            <a:r>
              <a:rPr lang="en-US" altLang="en-US" sz="2800" dirty="0"/>
              <a:t>9/11 led to a 2-year reduction in air travel</a:t>
            </a:r>
          </a:p>
          <a:p>
            <a:pPr>
              <a:buFontTx/>
              <a:buNone/>
            </a:pPr>
            <a:endParaRPr lang="en-US" altLang="en-US" sz="1200" dirty="0"/>
          </a:p>
          <a:p>
            <a:r>
              <a:rPr lang="en-US" altLang="en-US" sz="2800" dirty="0"/>
              <a:t>Workers fear of riding the subway/bus</a:t>
            </a:r>
          </a:p>
          <a:p>
            <a:pPr>
              <a:buFontTx/>
              <a:buNone/>
            </a:pPr>
            <a:endParaRPr lang="en-US" altLang="en-US" sz="1200" dirty="0"/>
          </a:p>
          <a:p>
            <a:r>
              <a:rPr lang="en-US" altLang="en-US" sz="2800" dirty="0"/>
              <a:t>Business fear of staying open after dark</a:t>
            </a:r>
          </a:p>
          <a:p>
            <a:pPr>
              <a:buFontTx/>
              <a:buNone/>
            </a:pPr>
            <a:endParaRPr lang="en-US" altLang="en-US" sz="1200" dirty="0"/>
          </a:p>
          <a:p>
            <a:r>
              <a:rPr lang="en-US" altLang="en-US" sz="2800" dirty="0"/>
              <a:t>Investor fear of taking high risk</a:t>
            </a:r>
          </a:p>
          <a:p>
            <a:pPr>
              <a:buFontTx/>
              <a:buNone/>
            </a:pPr>
            <a:endParaRPr lang="en-US" altLang="en-US" sz="1200" dirty="0"/>
          </a:p>
          <a:p>
            <a:r>
              <a:rPr lang="en-US" altLang="en-US" sz="2800" dirty="0"/>
              <a:t>General avoidance behavior</a:t>
            </a:r>
          </a:p>
          <a:p>
            <a:pPr marL="0" indent="0">
              <a:buNone/>
            </a:pPr>
            <a:endParaRPr lang="en-US" altLang="en-US" sz="1200" dirty="0"/>
          </a:p>
          <a:p>
            <a:r>
              <a:rPr lang="en-US" altLang="en-US" sz="2800" dirty="0"/>
              <a:t>Gov’t premature shutdown or evacuation</a:t>
            </a:r>
          </a:p>
          <a:p>
            <a:pPr>
              <a:buFontTx/>
              <a:buNone/>
            </a:pP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69244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791855" cy="762000"/>
          </a:xfrm>
        </p:spPr>
        <p:txBody>
          <a:bodyPr/>
          <a:lstStyle/>
          <a:p>
            <a:pPr algn="ctr"/>
            <a:r>
              <a:rPr lang="en-US" dirty="0"/>
              <a:t>E-CAT</a:t>
            </a:r>
            <a:r>
              <a:rPr lang="en-US" dirty="0">
                <a:solidFill>
                  <a:srgbClr val="920000"/>
                </a:solidFill>
              </a:rPr>
              <a:t> Analytical Stages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888493"/>
              </p:ext>
            </p:extLst>
          </p:nvPr>
        </p:nvGraphicFramePr>
        <p:xfrm>
          <a:off x="838200" y="1603375"/>
          <a:ext cx="8229600" cy="758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62001" y="2514600"/>
            <a:ext cx="8382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6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entury Gothic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entury Gothic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entury Gothic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entury Gothic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Century Gothic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FontTx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Enumeration Tables – </a:t>
            </a: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Qualitative Direct Impact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identified from historical data, literature, or expert judgment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Lower- and upper-bound Direct Impact values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estimated for each category </a:t>
            </a: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 the “Low Influence” threshold </a:t>
            </a:r>
            <a:endParaRPr lang="en-US" sz="2000" kern="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 Interface Variables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identified: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(Magnitude, Time of Day, Duration, Economic Structure, Location, Clean Up,  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Behavioral Avoidance &amp; Aversion, Resilience Relocation, Substitution, Recapture)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Randomized draws of 100 variable combinations converted to CGE inputs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run to estimate GDP and employment impacts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Reduced-form equation estimated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OLS &amp; quantile regression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Uncertainty distributions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generated with reduced-form results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Reduced-form equations and uncertainty analysis combined into the </a:t>
            </a: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user-friendly interface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the E-CAT tool</a:t>
            </a:r>
          </a:p>
        </p:txBody>
      </p:sp>
    </p:spTree>
    <p:extLst>
      <p:ext uri="{BB962C8B-B14F-4D97-AF65-F5344CB8AC3E}">
        <p14:creationId xmlns:p14="http://schemas.microsoft.com/office/powerpoint/2010/main" val="290180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9600" y="609600"/>
            <a:ext cx="8534400" cy="406400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Steps 1, 2, 3: Categories of Economic Impacts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514475" y="20875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022644"/>
              </p:ext>
            </p:extLst>
          </p:nvPr>
        </p:nvGraphicFramePr>
        <p:xfrm>
          <a:off x="914399" y="1114581"/>
          <a:ext cx="8153402" cy="575227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191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30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2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11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3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40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12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914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Direct Impact Category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Lower Bound:  Colorado Flood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(September 2013; 2,400 sq. miles)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Upper Bound:  Midwest Flood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(March 1993; 30,000 sq. miles)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8975" marR="38975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2. Evacuation and/or Quarantine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+/-  $5M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Household spending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0.0%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+/- $314M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Household spending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0.02%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28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3. Clean-up / Decontamination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+/- 40,000 gal. of oil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Waste services productivity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0.1%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+/- $3B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Waste services productivity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3.6%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7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House-hold tax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0.1%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House-hold tax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2.5%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9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 Mortality/Morbidity (humans)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7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a. Deaths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Labor factor usage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-0.0%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52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Labor factor usage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-0.0%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3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9. Infrastructure Interruption/ Aversion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M/L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-$547M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-$4B</a:t>
                      </a:r>
                      <a:r>
                        <a:rPr lang="en-US" sz="1000" baseline="30000">
                          <a:effectLst/>
                        </a:rPr>
                        <a:t>6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5687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a. Transportation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M/L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-$422M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Capital stock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-0.9%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-$2B</a:t>
                      </a:r>
                      <a:r>
                        <a:rPr lang="en-US" sz="1000" baseline="30000">
                          <a:effectLst/>
                        </a:rPr>
                        <a:t>8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Capital stock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-4.5%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4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-$105M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Productivity factor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-0.03%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-$507M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Productivity factor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-0.2%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89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b. Water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-$4M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Side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calculation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Outage of 1 day equivalent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-$2B (0.01%)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-$29M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Side </a:t>
                      </a:r>
                      <a:r>
                        <a:rPr lang="en-US" sz="1000" dirty="0" err="1">
                          <a:effectLst/>
                        </a:rPr>
                        <a:t>calcu-lation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Outage of 4 weeks equivalent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-$60B (0.4%)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63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c. Natural Gas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4,800 building</a:t>
                      </a:r>
                      <a:r>
                        <a:rPr lang="en-US" sz="1000" baseline="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outages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24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d. Electricity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1015 building outages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30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e. Education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685,504 students (16 days)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27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f. Agriculture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-$5M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Productivity factor(agro)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-0.0%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M/H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-$12B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Productivity factor(agro)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-4.3%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8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17.  Property Damage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M/L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-$86M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Capital stock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-0.01%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M/H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-$4B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Capital stock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-0.5%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75" marR="38975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420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914400"/>
            <a:ext cx="8000999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Step 4:  USCGE Model Overview</a:t>
            </a:r>
            <a:r>
              <a:rPr lang="en-US" sz="3200" dirty="0">
                <a:solidFill>
                  <a:srgbClr val="920000"/>
                </a:solidFill>
              </a:rPr>
              <a:t/>
            </a:r>
            <a:br>
              <a:rPr lang="en-US" sz="3200" dirty="0">
                <a:solidFill>
                  <a:srgbClr val="920000"/>
                </a:solidFill>
              </a:rPr>
            </a:br>
            <a:endParaRPr lang="en-US" dirty="0">
              <a:solidFill>
                <a:srgbClr val="92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676400"/>
            <a:ext cx="83058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3000" dirty="0"/>
              <a:t>A model of the entire economy based on decisions by individual producers &amp; consumers in response to price signals, regulations &amp; external shocks, within limits of available capital, labor &amp; natural resources. </a:t>
            </a:r>
          </a:p>
          <a:p>
            <a:pPr marL="0" indent="0">
              <a:buNone/>
            </a:pPr>
            <a:endParaRPr lang="en-US" sz="1300" dirty="0"/>
          </a:p>
          <a:p>
            <a:r>
              <a:rPr lang="en-US" sz="3000" dirty="0"/>
              <a:t>Model Details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600" dirty="0"/>
              <a:t>     -  58 Economic Sectors</a:t>
            </a:r>
          </a:p>
          <a:p>
            <a:pPr marL="457200" lvl="1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600" dirty="0"/>
              <a:t>     -  3 Factor Payment types (Labor, Capital, Proprietors </a:t>
            </a:r>
          </a:p>
          <a:p>
            <a:pPr marL="0" indent="0">
              <a:buNone/>
            </a:pPr>
            <a:r>
              <a:rPr lang="en-US" sz="2600" dirty="0"/>
              <a:t>            Income) plus Value-Added &amp; Taxes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600" dirty="0"/>
              <a:t>     -  9 Household Income Brackets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600" dirty="0"/>
              <a:t>     -  Other Institutions, including Trade </a:t>
            </a:r>
          </a:p>
          <a:p>
            <a:pPr marL="914400" lvl="2" indent="0">
              <a:buNone/>
            </a:pPr>
            <a:r>
              <a:rPr lang="en-US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06629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59882"/>
            <a:ext cx="8686800" cy="406918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920000"/>
                </a:solidFill>
              </a:rPr>
              <a:t>Step 4. CGE Modeling </a:t>
            </a:r>
            <a:r>
              <a:rPr lang="en-US" sz="3200" dirty="0"/>
              <a:t>Base:</a:t>
            </a:r>
            <a:r>
              <a:rPr lang="en-US" sz="3200" dirty="0">
                <a:solidFill>
                  <a:srgbClr val="920000"/>
                </a:solidFill>
              </a:rPr>
              <a:t> Direct Impacts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524000"/>
            <a:ext cx="8305800" cy="5334000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US" sz="2000" dirty="0"/>
              <a:t>	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050748"/>
              </p:ext>
            </p:extLst>
          </p:nvPr>
        </p:nvGraphicFramePr>
        <p:xfrm>
          <a:off x="838201" y="1371600"/>
          <a:ext cx="8305799" cy="541585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716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5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Direct Impact Category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Model Variables and Simulation Approach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 Vaccination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Increased household spending on Health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2. Quarantine and/or Evacuation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Increased household spending on Transport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1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3. Decontamination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Stimulus to Waste Management sector; Increases in government tax on households to pay for decontamination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 Medical Expenditures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Increased household spending on Health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5. Mortality/Morbidity (humans)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a. Deaths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Permanent reduction in total labor force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b. Infected/Injuries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Temporary reduction in total labor force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c. Other (Caregivers)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Temporary reduction in total labor force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6. Risk Management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a. Information Gathering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n.a.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b. Administration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n.a.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7. Behavioral Effects: Aversion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34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a. </a:t>
                      </a:r>
                      <a:r>
                        <a:rPr lang="en-US" sz="1000" dirty="0" err="1">
                          <a:effectLst/>
                        </a:rPr>
                        <a:t>Internat’l</a:t>
                      </a:r>
                      <a:r>
                        <a:rPr lang="en-US" sz="1000" dirty="0">
                          <a:effectLst/>
                        </a:rPr>
                        <a:t> Travel— foreign visitors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Reduction in exports for goods foreign visitors purchase in the U.S.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65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b. </a:t>
                      </a:r>
                      <a:r>
                        <a:rPr lang="en-US" sz="1000" dirty="0" err="1">
                          <a:effectLst/>
                        </a:rPr>
                        <a:t>Internat’l</a:t>
                      </a:r>
                      <a:r>
                        <a:rPr lang="en-US" sz="1000" dirty="0">
                          <a:effectLst/>
                        </a:rPr>
                        <a:t> Travel— residents abroad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Reduction in household spending on foreign air travel; Increased budget available to households for spending on domestic travel or other goods and services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34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c. Domestic Tourism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Reduction in household spending on domestic tourist activities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344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d. Public Gatherings/Places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Reduction in household spending on domestic entertainment activities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8. Behavioral Effects: Other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5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a. Public Anxiety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n.a.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04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b. Wage Premiums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Increased wage rate to entice individuals to work in areas perceived as risky after a disaster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718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c. Rate of Return Premiums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Increased capital rate of return to entice individuals and corporations to invest in areas perceived as risky after a disaster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602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    d. Other (customer discounts)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Reduction in prices to entice individuals to purchase goods and services from businesses in areas perceived as risky after a disaster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23895" marR="23895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779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9882"/>
            <a:ext cx="8077200" cy="1016518"/>
          </a:xfrm>
        </p:spPr>
        <p:txBody>
          <a:bodyPr/>
          <a:lstStyle/>
          <a:p>
            <a:r>
              <a:rPr lang="en-US" dirty="0">
                <a:solidFill>
                  <a:srgbClr val="920000"/>
                </a:solidFill>
              </a:rPr>
              <a:t>Estimation of Reduced-Form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8153400" cy="4495800"/>
          </a:xfrm>
        </p:spPr>
        <p:txBody>
          <a:bodyPr/>
          <a:lstStyle/>
          <a:p>
            <a:r>
              <a:rPr lang="en-US" dirty="0"/>
              <a:t>Establishes the linkages between the CGE “driver” inputs and the user E-CAT software interface equations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dirty="0"/>
              <a:t>Five steps:</a:t>
            </a:r>
          </a:p>
          <a:p>
            <a:pPr lvl="1"/>
            <a:r>
              <a:rPr lang="en-US" sz="2400" dirty="0"/>
              <a:t> Latin-hypercube random sampling procedure</a:t>
            </a:r>
          </a:p>
          <a:p>
            <a:pPr lvl="1"/>
            <a:r>
              <a:rPr lang="en-US" sz="2400" dirty="0"/>
              <a:t> CGE simulation with automatic loop function</a:t>
            </a:r>
          </a:p>
          <a:p>
            <a:pPr lvl="1"/>
            <a:r>
              <a:rPr lang="en-US" sz="2400" dirty="0"/>
              <a:t> Data validation and testing</a:t>
            </a:r>
          </a:p>
          <a:p>
            <a:pPr lvl="1"/>
            <a:r>
              <a:rPr lang="en-US" sz="2400" dirty="0"/>
              <a:t> Ordinary least square estimation</a:t>
            </a:r>
          </a:p>
          <a:p>
            <a:pPr lvl="1"/>
            <a:r>
              <a:rPr lang="en-US" sz="2400" dirty="0"/>
              <a:t> Quantile regression</a:t>
            </a:r>
          </a:p>
        </p:txBody>
      </p:sp>
    </p:spTree>
    <p:extLst>
      <p:ext uri="{BB962C8B-B14F-4D97-AF65-F5344CB8AC3E}">
        <p14:creationId xmlns:p14="http://schemas.microsoft.com/office/powerpoint/2010/main" val="3752416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9214" y="685800"/>
            <a:ext cx="8153400" cy="914400"/>
          </a:xfrm>
        </p:spPr>
        <p:txBody>
          <a:bodyPr>
            <a:noAutofit/>
          </a:bodyPr>
          <a:lstStyle/>
          <a:p>
            <a:r>
              <a:rPr lang="en-US" dirty="0"/>
              <a:t>Loop Function Mechanism </a:t>
            </a:r>
            <a:br>
              <a:rPr lang="en-US" dirty="0"/>
            </a:br>
            <a:r>
              <a:rPr lang="en-US" dirty="0"/>
              <a:t>for CGE Computations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52600"/>
            <a:ext cx="8153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58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59882"/>
            <a:ext cx="8289758" cy="5309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Maritime Cyber Research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584251"/>
            <a:ext cx="8091377" cy="495477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For the first time, economic consequences of maritime cyber threats are evaluated using an advanced modeling framework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800" dirty="0"/>
              <a:t>The framework captures the interactions of economic activities in a supply-chain system and various resilience tactics 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r>
              <a:rPr lang="en-US" sz="2800" dirty="0"/>
              <a:t>A Reduced-form approach is developed tor provide rapid estimates for decision-making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800" dirty="0"/>
              <a:t>Results provide policy implications for risk management of maritime cyber threats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720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363" y="659882"/>
            <a:ext cx="8633637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Regression Results:  Cyber Scenario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396258"/>
              </p:ext>
            </p:extLst>
          </p:nvPr>
        </p:nvGraphicFramePr>
        <p:xfrm>
          <a:off x="106363" y="1804988"/>
          <a:ext cx="9204325" cy="517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" name="Document" r:id="rId3" imgW="6012944" imgH="3380287" progId="Word.Document.12">
                  <p:embed/>
                </p:oleObj>
              </mc:Choice>
              <mc:Fallback>
                <p:oleObj name="Document" r:id="rId3" imgW="6012944" imgH="33802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63" y="1804988"/>
                        <a:ext cx="9204325" cy="5178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4508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9882"/>
            <a:ext cx="7791855" cy="86411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Sources and Types of Uncertainty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8229600" cy="4495800"/>
          </a:xfrm>
        </p:spPr>
        <p:txBody>
          <a:bodyPr>
            <a:normAutofit/>
          </a:bodyPr>
          <a:lstStyle/>
          <a:p>
            <a:r>
              <a:rPr lang="en-US" sz="2800" dirty="0"/>
              <a:t>Event Characteristics</a:t>
            </a:r>
          </a:p>
          <a:p>
            <a:pPr lvl="1"/>
            <a:r>
              <a:rPr lang="en-US" sz="2400" dirty="0"/>
              <a:t>Variability in magnitude, timing, duration, location, etc.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2800" dirty="0"/>
              <a:t>Economic Structures</a:t>
            </a:r>
          </a:p>
          <a:p>
            <a:pPr lvl="1"/>
            <a:r>
              <a:rPr lang="en-US" sz="2400" dirty="0"/>
              <a:t>Differ across regions directly impacted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2800" dirty="0"/>
              <a:t>Uncertainty Characterizations</a:t>
            </a:r>
          </a:p>
          <a:p>
            <a:pPr lvl="1"/>
            <a:r>
              <a:rPr lang="en-US" sz="2400" dirty="0"/>
              <a:t>Mathematical intervals</a:t>
            </a:r>
          </a:p>
          <a:p>
            <a:pPr lvl="1"/>
            <a:r>
              <a:rPr lang="en-US" sz="2400" dirty="0"/>
              <a:t>Statistical probability distributions</a:t>
            </a:r>
          </a:p>
          <a:p>
            <a:pPr lvl="1"/>
            <a:r>
              <a:rPr lang="en-US" sz="2400" dirty="0"/>
              <a:t>Intervals of probability distributions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6547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8153400" cy="838200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Uncertainty Quantification and Propagation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83820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Monte Carlo (MC) Sampling with Variance Reduction</a:t>
            </a:r>
          </a:p>
          <a:p>
            <a:pPr lvl="1"/>
            <a:r>
              <a:rPr lang="en-US" sz="2200" dirty="0"/>
              <a:t>Latin Hypercube method for evenly distributed samples</a:t>
            </a:r>
          </a:p>
          <a:p>
            <a:pPr lvl="1"/>
            <a:r>
              <a:rPr lang="en-US" sz="2200" dirty="0"/>
              <a:t>Generate synthetic data for E-CAT user interface input variables</a:t>
            </a:r>
          </a:p>
          <a:p>
            <a:pPr marL="0" indent="0">
              <a:buNone/>
            </a:pPr>
            <a:endParaRPr lang="en-US" sz="1300" dirty="0"/>
          </a:p>
          <a:p>
            <a:r>
              <a:rPr lang="en-US" sz="2600" dirty="0"/>
              <a:t>Ordinary Least Squares Regression (OLS) Analysis</a:t>
            </a:r>
          </a:p>
          <a:p>
            <a:pPr lvl="1"/>
            <a:r>
              <a:rPr lang="en-US" sz="2200" dirty="0"/>
              <a:t>Characterize uncertainty of </a:t>
            </a:r>
            <a:r>
              <a:rPr lang="en-US" sz="2200" dirty="0" err="1"/>
              <a:t>regressors</a:t>
            </a:r>
            <a:r>
              <a:rPr lang="en-US" sz="2200" dirty="0"/>
              <a:t> (explanatory variables) in least squares regression models</a:t>
            </a:r>
          </a:p>
          <a:p>
            <a:pPr lvl="1"/>
            <a:r>
              <a:rPr lang="en-US" sz="2200" dirty="0"/>
              <a:t>Propagate uncertainty in </a:t>
            </a:r>
            <a:r>
              <a:rPr lang="en-US" sz="2200" dirty="0" err="1"/>
              <a:t>regressors</a:t>
            </a:r>
            <a:r>
              <a:rPr lang="en-US" sz="2200" dirty="0"/>
              <a:t> to consequences using MC simulation </a:t>
            </a:r>
          </a:p>
          <a:p>
            <a:pPr lvl="1"/>
            <a:r>
              <a:rPr lang="en-US" sz="2200" dirty="0"/>
              <a:t>Develop probability distributions of consequences from MC simulation outputs</a:t>
            </a:r>
          </a:p>
          <a:p>
            <a:pPr marL="0" indent="0">
              <a:buNone/>
            </a:pPr>
            <a:endParaRPr lang="en-US" sz="1300" dirty="0"/>
          </a:p>
          <a:p>
            <a:r>
              <a:rPr lang="en-US" sz="2600" dirty="0"/>
              <a:t>Quantile Regression (QR) Analysis</a:t>
            </a:r>
          </a:p>
          <a:p>
            <a:pPr lvl="1"/>
            <a:r>
              <a:rPr lang="en-US" sz="2200" dirty="0"/>
              <a:t>Estimate conditional quantiles of consequences (e.g. 5%, 25%, 50%, 75%, and 95%) using MC simulation </a:t>
            </a:r>
          </a:p>
          <a:p>
            <a:pPr lvl="1"/>
            <a:r>
              <a:rPr lang="en-US" sz="2200" dirty="0"/>
              <a:t>Develop probability distributions of consequences with quantiles </a:t>
            </a:r>
          </a:p>
          <a:p>
            <a:pPr lvl="1"/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55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788235870"/>
              </p:ext>
            </p:extLst>
          </p:nvPr>
        </p:nvGraphicFramePr>
        <p:xfrm>
          <a:off x="4724400" y="4658201"/>
          <a:ext cx="3581400" cy="189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59882"/>
            <a:ext cx="8229600" cy="71171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Uncertainty Representation: Point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8153400" cy="4724400"/>
          </a:xfrm>
        </p:spPr>
        <p:txBody>
          <a:bodyPr>
            <a:normAutofit/>
          </a:bodyPr>
          <a:lstStyle/>
          <a:p>
            <a:r>
              <a:rPr lang="en-US" sz="2400" dirty="0"/>
              <a:t>Option 1 (User Inputs as Point Estimates)</a:t>
            </a:r>
          </a:p>
          <a:p>
            <a:endParaRPr lang="en-US" sz="2400" dirty="0"/>
          </a:p>
          <a:p>
            <a:pPr lvl="1"/>
            <a:r>
              <a:rPr lang="en-US" sz="2000" dirty="0"/>
              <a:t>Probability Mass Functions 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Box and Whisker Plots</a:t>
            </a:r>
          </a:p>
          <a:p>
            <a:pPr marL="0" indent="0">
              <a:buNone/>
            </a:pPr>
            <a:endParaRPr lang="en-US" sz="21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877076703"/>
              </p:ext>
            </p:extLst>
          </p:nvPr>
        </p:nvGraphicFramePr>
        <p:xfrm>
          <a:off x="4968240" y="2209800"/>
          <a:ext cx="3455670" cy="2259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162675" y="4755515"/>
            <a:ext cx="938530" cy="1395730"/>
            <a:chOff x="0" y="0"/>
            <a:chExt cx="938530" cy="1395730"/>
          </a:xfrm>
        </p:grpSpPr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533400" y="1133475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effectLst/>
                  <a:latin typeface="Times New Roman"/>
                  <a:ea typeface="MS Mincho"/>
                  <a:cs typeface="Times New Roman"/>
                </a:rPr>
                <a:t>5%</a:t>
              </a:r>
              <a:endParaRPr lang="en-US" sz="1100">
                <a:effectLst/>
                <a:latin typeface="Times New Roman"/>
                <a:ea typeface="MS Mincho"/>
                <a:cs typeface="Times New Roman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0" y="847725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effectLst/>
                  <a:latin typeface="Times New Roman"/>
                  <a:ea typeface="MS Mincho"/>
                  <a:cs typeface="Times New Roman"/>
                </a:rPr>
                <a:t>25%</a:t>
              </a:r>
              <a:endParaRPr lang="en-US" sz="1100">
                <a:effectLst/>
                <a:latin typeface="Times New Roman"/>
                <a:ea typeface="MS Mincho"/>
                <a:cs typeface="Times New Roman"/>
              </a:endParaRP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0" y="571500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effectLst/>
                  <a:latin typeface="Times New Roman"/>
                  <a:ea typeface="MS Mincho"/>
                  <a:cs typeface="Times New Roman"/>
                </a:rPr>
                <a:t>50%</a:t>
              </a:r>
              <a:endParaRPr lang="en-US" sz="1100">
                <a:effectLst/>
                <a:latin typeface="Times New Roman"/>
                <a:ea typeface="MS Mincho"/>
                <a:cs typeface="Times New Roman"/>
              </a:endParaRP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19050" y="66675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>
                  <a:effectLst/>
                  <a:latin typeface="Times New Roman"/>
                  <a:ea typeface="MS Mincho"/>
                  <a:cs typeface="Times New Roman"/>
                </a:rPr>
                <a:t>75%</a:t>
              </a:r>
              <a:endParaRPr lang="en-US" sz="1100">
                <a:effectLst/>
                <a:latin typeface="Times New Roman"/>
                <a:ea typeface="MS Mincho"/>
                <a:cs typeface="Times New Roman"/>
              </a:endParaRPr>
            </a:p>
          </p:txBody>
        </p: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504825" y="0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effectLst/>
                  <a:latin typeface="Times New Roman"/>
                  <a:ea typeface="MS Mincho"/>
                  <a:cs typeface="Times New Roman"/>
                </a:rPr>
                <a:t>95%</a:t>
              </a:r>
              <a:endParaRPr lang="en-US" sz="1100" dirty="0">
                <a:effectLst/>
                <a:latin typeface="Times New Roman"/>
                <a:ea typeface="MS Mincho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452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59882"/>
            <a:ext cx="8229600" cy="71171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Uncertainty Representation: Interval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924800" cy="4724400"/>
          </a:xfrm>
        </p:spPr>
        <p:txBody>
          <a:bodyPr>
            <a:normAutofit/>
          </a:bodyPr>
          <a:lstStyle/>
          <a:p>
            <a:r>
              <a:rPr lang="en-US" sz="2400" dirty="0"/>
              <a:t>Option 2 (User Inputs as Mathematical Intervals)</a:t>
            </a:r>
          </a:p>
          <a:p>
            <a:endParaRPr lang="en-US" sz="2400" dirty="0"/>
          </a:p>
          <a:p>
            <a:pPr lvl="1"/>
            <a:r>
              <a:rPr lang="en-US" sz="2000" dirty="0"/>
              <a:t>Probability Mass Functions                                                            with Bounds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Box and Whisker Plots                                                                 with Bounds</a:t>
            </a:r>
          </a:p>
          <a:p>
            <a:pPr marL="0" indent="0">
              <a:buNone/>
            </a:pPr>
            <a:endParaRPr lang="en-US" sz="21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0097B-4F62-AC48-8F0C-B8F0D6AAE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575" y="2275571"/>
            <a:ext cx="3796040" cy="21847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489BE4B-EF86-D24E-BB13-E4F30F4307E4}"/>
              </a:ext>
            </a:extLst>
          </p:cNvPr>
          <p:cNvGrpSpPr/>
          <p:nvPr/>
        </p:nvGrpSpPr>
        <p:grpSpPr>
          <a:xfrm>
            <a:off x="4706658" y="4572000"/>
            <a:ext cx="4056342" cy="2201704"/>
            <a:chOff x="437658" y="4346575"/>
            <a:chExt cx="4056342" cy="220170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41B7F9F-720D-5549-861E-38054AD18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658" y="4346575"/>
              <a:ext cx="4056342" cy="2201704"/>
            </a:xfrm>
            <a:prstGeom prst="rect">
              <a:avLst/>
            </a:prstGeom>
          </p:spPr>
        </p:pic>
        <p:sp>
          <p:nvSpPr>
            <p:cNvPr id="14" name="Text Box 2">
              <a:extLst>
                <a:ext uri="{FF2B5EF4-FFF2-40B4-BE49-F238E27FC236}">
                  <a16:creationId xmlns:a16="http://schemas.microsoft.com/office/drawing/2014/main" id="{88432E9C-5DE7-3240-802F-A80F82228E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4876800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effectLst/>
                  <a:latin typeface="Times New Roman"/>
                  <a:ea typeface="MS Mincho"/>
                  <a:cs typeface="Times New Roman"/>
                </a:rPr>
                <a:t>75%</a:t>
              </a:r>
              <a:endParaRPr lang="en-US" sz="1100" dirty="0">
                <a:effectLst/>
                <a:latin typeface="Times New Roman"/>
                <a:ea typeface="MS Mincho"/>
                <a:cs typeface="Times New Roman"/>
              </a:endParaRPr>
            </a:p>
          </p:txBody>
        </p:sp>
        <p:sp>
          <p:nvSpPr>
            <p:cNvPr id="15" name="Text Box 2">
              <a:extLst>
                <a:ext uri="{FF2B5EF4-FFF2-40B4-BE49-F238E27FC236}">
                  <a16:creationId xmlns:a16="http://schemas.microsoft.com/office/drawing/2014/main" id="{590AFE5E-B20B-704B-8A31-5ED11E8DD3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5565" y="4740751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effectLst/>
                  <a:latin typeface="Times New Roman"/>
                  <a:ea typeface="MS Mincho"/>
                  <a:cs typeface="Times New Roman"/>
                </a:rPr>
                <a:t>95%</a:t>
              </a:r>
              <a:endParaRPr lang="en-US" sz="1100" dirty="0">
                <a:effectLst/>
                <a:latin typeface="Times New Roman"/>
                <a:ea typeface="MS Mincho"/>
                <a:cs typeface="Times New Roman"/>
              </a:endParaRPr>
            </a:p>
          </p:txBody>
        </p:sp>
        <p:sp>
          <p:nvSpPr>
            <p:cNvPr id="16" name="Text Box 2">
              <a:extLst>
                <a:ext uri="{FF2B5EF4-FFF2-40B4-BE49-F238E27FC236}">
                  <a16:creationId xmlns:a16="http://schemas.microsoft.com/office/drawing/2014/main" id="{38E72BF0-DC91-174F-A9D4-BC293222C7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5083" y="5362513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effectLst/>
                  <a:latin typeface="Times New Roman"/>
                  <a:ea typeface="MS Mincho"/>
                  <a:cs typeface="Times New Roman"/>
                </a:rPr>
                <a:t>50%</a:t>
              </a:r>
              <a:endParaRPr lang="en-US" sz="1100" dirty="0">
                <a:effectLst/>
                <a:latin typeface="Times New Roman"/>
                <a:ea typeface="MS Mincho"/>
                <a:cs typeface="Times New Roman"/>
              </a:endParaRPr>
            </a:p>
          </p:txBody>
        </p:sp>
        <p:sp>
          <p:nvSpPr>
            <p:cNvPr id="17" name="Text Box 2">
              <a:extLst>
                <a:ext uri="{FF2B5EF4-FFF2-40B4-BE49-F238E27FC236}">
                  <a16:creationId xmlns:a16="http://schemas.microsoft.com/office/drawing/2014/main" id="{D87DBE35-7254-DB45-8578-86F3603B56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5955" y="5624768"/>
              <a:ext cx="405130" cy="262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900" dirty="0">
                  <a:effectLst/>
                  <a:latin typeface="Times New Roman"/>
                  <a:ea typeface="MS Mincho"/>
                  <a:cs typeface="Times New Roman"/>
                </a:rPr>
                <a:t>25%</a:t>
              </a:r>
              <a:endParaRPr lang="en-US" sz="1100" dirty="0">
                <a:effectLst/>
                <a:latin typeface="Times New Roman"/>
                <a:ea typeface="MS Mincho"/>
                <a:cs typeface="Times New Roman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6148034-7B6E-244D-94DD-CB8EE09B3302}"/>
              </a:ext>
            </a:extLst>
          </p:cNvPr>
          <p:cNvSpPr txBox="1"/>
          <p:nvPr/>
        </p:nvSpPr>
        <p:spPr>
          <a:xfrm rot="16200000">
            <a:off x="4037363" y="5464827"/>
            <a:ext cx="17526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Consequence variable, </a:t>
            </a:r>
            <a:r>
              <a:rPr lang="en-US" sz="1000" i="1" dirty="0"/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D83A28-170E-B94B-9434-A6923A64C0FE}"/>
              </a:ext>
            </a:extLst>
          </p:cNvPr>
          <p:cNvSpPr txBox="1"/>
          <p:nvPr/>
        </p:nvSpPr>
        <p:spPr>
          <a:xfrm>
            <a:off x="6118386" y="4261442"/>
            <a:ext cx="17526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Consequence variable, </a:t>
            </a:r>
            <a:r>
              <a:rPr lang="en-US" sz="1000" i="1" dirty="0"/>
              <a:t>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B07EE9-686E-7E49-A4CB-50AF930FE0A7}"/>
              </a:ext>
            </a:extLst>
          </p:cNvPr>
          <p:cNvSpPr txBox="1"/>
          <p:nvPr/>
        </p:nvSpPr>
        <p:spPr>
          <a:xfrm rot="16200000">
            <a:off x="4047449" y="3156029"/>
            <a:ext cx="200713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Probability Mass Function, </a:t>
            </a:r>
            <a:r>
              <a:rPr lang="en-US" sz="1000" i="1" dirty="0"/>
              <a:t>f(x)</a:t>
            </a:r>
          </a:p>
        </p:txBody>
      </p:sp>
    </p:spTree>
    <p:extLst>
      <p:ext uri="{BB962C8B-B14F-4D97-AF65-F5344CB8AC3E}">
        <p14:creationId xmlns:p14="http://schemas.microsoft.com/office/powerpoint/2010/main" val="2956662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9882"/>
            <a:ext cx="8686800" cy="71171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Uncertainty Rep: Entire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8153400" cy="3498215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Option 3 (User Inputs as Triangular Probability Distributions)</a:t>
            </a:r>
          </a:p>
          <a:p>
            <a:pPr marL="0" indent="0">
              <a:buNone/>
            </a:pPr>
            <a:endParaRPr lang="en-US" sz="400" dirty="0"/>
          </a:p>
          <a:p>
            <a:pPr lvl="1"/>
            <a:r>
              <a:rPr lang="en-US" sz="2000" dirty="0"/>
              <a:t>Empirical Cumulative Distribution Functions for mean and quantiles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Relative Frequency Distribution</a:t>
            </a:r>
          </a:p>
          <a:p>
            <a:pPr marL="0" indent="0">
              <a:buNone/>
            </a:pPr>
            <a:endParaRPr lang="en-US" sz="21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723020216"/>
              </p:ext>
            </p:extLst>
          </p:nvPr>
        </p:nvGraphicFramePr>
        <p:xfrm>
          <a:off x="3429000" y="2590800"/>
          <a:ext cx="32766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153882389"/>
              </p:ext>
            </p:extLst>
          </p:nvPr>
        </p:nvGraphicFramePr>
        <p:xfrm>
          <a:off x="4876800" y="4876800"/>
          <a:ext cx="31242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0728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E-CAT User Interface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78" t="11966" r="39871" b="47521"/>
          <a:stretch/>
        </p:blipFill>
        <p:spPr>
          <a:xfrm>
            <a:off x="531628" y="2185417"/>
            <a:ext cx="8612372" cy="363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94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Point Estimate: Default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3" t="20276" r="36661" b="28248"/>
          <a:stretch/>
        </p:blipFill>
        <p:spPr>
          <a:xfrm>
            <a:off x="685799" y="1802882"/>
            <a:ext cx="8318625" cy="40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13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9882"/>
            <a:ext cx="8839200" cy="1143000"/>
          </a:xfrm>
        </p:spPr>
        <p:txBody>
          <a:bodyPr>
            <a:noAutofit/>
          </a:bodyPr>
          <a:lstStyle/>
          <a:p>
            <a:r>
              <a:rPr lang="en-US" dirty="0"/>
              <a:t>Adjust Ship-Rerouting Resilience =35%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1" t="20242" r="36466" b="28082"/>
          <a:stretch/>
        </p:blipFill>
        <p:spPr>
          <a:xfrm>
            <a:off x="762000" y="2030937"/>
            <a:ext cx="8312454" cy="398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40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9882"/>
            <a:ext cx="7791855" cy="635518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920000"/>
                </a:solidFill>
              </a:rPr>
              <a:t>E-CAT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8305800" cy="5181600"/>
          </a:xfrm>
        </p:spPr>
        <p:txBody>
          <a:bodyPr/>
          <a:lstStyle/>
          <a:p>
            <a:r>
              <a:rPr lang="en-US" sz="2800" dirty="0"/>
              <a:t>Comprehensive and standardized estimates of economic consequences for 30+ HSNRC threats 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800" dirty="0"/>
              <a:t>Solid foundation</a:t>
            </a:r>
          </a:p>
          <a:p>
            <a:pPr marL="0" indent="0">
              <a:buNone/>
            </a:pPr>
            <a:r>
              <a:rPr lang="en-US" sz="2400" dirty="0"/>
              <a:t>    -  based on 10 years of research on ECA</a:t>
            </a:r>
          </a:p>
          <a:p>
            <a:pPr marL="0" indent="0">
              <a:buNone/>
            </a:pPr>
            <a:r>
              <a:rPr lang="en-US" sz="2400" dirty="0"/>
              <a:t>    -  use of computable general equilibrium analysis</a:t>
            </a:r>
          </a:p>
          <a:p>
            <a:pPr marL="0" indent="0">
              <a:buNone/>
            </a:pPr>
            <a:r>
              <a:rPr lang="en-US" sz="2400" dirty="0"/>
              <a:t>    -  vetted in case studies &amp; peer reviewed literature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800" dirty="0"/>
              <a:t>Incorporates major types of uncertainty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800" dirty="0"/>
              <a:t>User friendly</a:t>
            </a:r>
          </a:p>
          <a:p>
            <a:pPr marL="0" indent="0">
              <a:buNone/>
            </a:pPr>
            <a:r>
              <a:rPr lang="en-US" sz="2400" dirty="0"/>
              <a:t>    -  reduced-form format (single equation, major drivers)</a:t>
            </a:r>
          </a:p>
          <a:p>
            <a:pPr marL="0" indent="0">
              <a:buNone/>
            </a:pPr>
            <a:r>
              <a:rPr lang="en-US" sz="2400" dirty="0"/>
              <a:t>    -  programmed in Excel VBA (Visual Basic Applications) </a:t>
            </a:r>
          </a:p>
        </p:txBody>
      </p:sp>
    </p:spTree>
    <p:extLst>
      <p:ext uri="{BB962C8B-B14F-4D97-AF65-F5344CB8AC3E}">
        <p14:creationId xmlns:p14="http://schemas.microsoft.com/office/powerpoint/2010/main" val="3208093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8229600" cy="685800"/>
          </a:xfrm>
        </p:spPr>
        <p:txBody>
          <a:bodyPr/>
          <a:lstStyle/>
          <a:p>
            <a:pPr algn="ctr"/>
            <a:r>
              <a:rPr lang="en-US" sz="3200" dirty="0"/>
              <a:t>Economic Consequence 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447800"/>
            <a:ext cx="8305800" cy="5410200"/>
          </a:xfrm>
        </p:spPr>
        <p:txBody>
          <a:bodyPr/>
          <a:lstStyle/>
          <a:p>
            <a:r>
              <a:rPr lang="en-US" sz="1200" dirty="0"/>
              <a:t>Rose, A., F. Prager, Z. Chen and S. Chatterjee. 2017. </a:t>
            </a:r>
            <a:r>
              <a:rPr lang="en-US" sz="1200" i="1" dirty="0"/>
              <a:t>Economic Consequences Analysis Tool </a:t>
            </a:r>
            <a:r>
              <a:rPr lang="en-US" sz="1200" dirty="0"/>
              <a:t>(</a:t>
            </a:r>
            <a:r>
              <a:rPr lang="en-US" sz="1200" i="1" dirty="0"/>
              <a:t>E-CAT</a:t>
            </a:r>
            <a:r>
              <a:rPr lang="en-US" sz="1200" dirty="0"/>
              <a:t>). Singapore: Springer.</a:t>
            </a:r>
          </a:p>
          <a:p>
            <a:r>
              <a:rPr lang="en-US" sz="1200" dirty="0"/>
              <a:t>Chen, Z., A. Rose, F. Prager and S. Chatterjee. 2017. “Economic Consequences of Aviation System Disruptions: A Reduced-Form Computable General Equilibrium Analysis,” </a:t>
            </a:r>
            <a:r>
              <a:rPr lang="en-US" sz="1200" i="1" dirty="0"/>
              <a:t>Transportation Research A</a:t>
            </a:r>
            <a:r>
              <a:rPr lang="en-US" sz="1200" dirty="0"/>
              <a:t> 95 (January): 207–226. </a:t>
            </a:r>
          </a:p>
          <a:p>
            <a:r>
              <a:rPr lang="en-US" sz="1200" dirty="0"/>
              <a:t>Rose, I. Sue Wing, D. Wei and A. Wein. 2016. “Economic Impacts of a California Tsunami,” </a:t>
            </a:r>
            <a:r>
              <a:rPr lang="en-US" sz="1200" i="1" dirty="0"/>
              <a:t>Natural Hazards Review</a:t>
            </a:r>
            <a:r>
              <a:rPr lang="en-US" sz="1200" dirty="0"/>
              <a:t>, 17(2).</a:t>
            </a:r>
          </a:p>
          <a:p>
            <a:r>
              <a:rPr lang="en-US" sz="1200" dirty="0"/>
              <a:t>Prager F., D. Wei, and Rose. 2016. Total Economic Consequences of an Influenza Outbreak in the United States,” </a:t>
            </a:r>
            <a:r>
              <a:rPr lang="en-US" sz="1200" i="1" dirty="0"/>
              <a:t>Risk Analysis</a:t>
            </a:r>
            <a:r>
              <a:rPr lang="en-US" sz="1200" dirty="0"/>
              <a:t>, published on-line thus far.</a:t>
            </a:r>
          </a:p>
          <a:p>
            <a:r>
              <a:rPr lang="en-US" sz="1200" dirty="0"/>
              <a:t>Rose, A. 2015. “Macroeconomic Consequences of Terrorist Attacks:  Estimation for the Analysis of Policies and Rules," in C. Mansfield and V.K. Smith (eds.), </a:t>
            </a:r>
            <a:r>
              <a:rPr lang="en-US" sz="1200" i="1" dirty="0"/>
              <a:t>Benefit Transfer for the Analysis of DHS Policies and Rules,</a:t>
            </a:r>
            <a:r>
              <a:rPr lang="en-US" sz="1200" dirty="0"/>
              <a:t> Cheltenham, UK:  Edward Elgar. </a:t>
            </a:r>
          </a:p>
          <a:p>
            <a:r>
              <a:rPr lang="en-US" sz="1200" dirty="0"/>
              <a:t>Rose, A. and E. </a:t>
            </a:r>
            <a:r>
              <a:rPr lang="en-US" sz="1200" dirty="0" err="1"/>
              <a:t>Krausmann</a:t>
            </a:r>
            <a:r>
              <a:rPr lang="en-US" sz="1200" dirty="0"/>
              <a:t>. 2013. “An Economic Framework for the Development of a Resilience Index for Business Recovery,” </a:t>
            </a:r>
            <a:r>
              <a:rPr lang="en-US" sz="1200" i="1" dirty="0"/>
              <a:t>International Journal of Disaster Risk Reduction</a:t>
            </a:r>
            <a:r>
              <a:rPr lang="en-US" sz="1200" dirty="0"/>
              <a:t> 5(October): 73-83</a:t>
            </a:r>
          </a:p>
          <a:p>
            <a:r>
              <a:rPr lang="en-US" sz="1200" dirty="0"/>
              <a:t>Rose, A. and D. Wei. 2013. “Estimating the Economic Consequences of a Port Shutdown:  The Special Role of Resilience,” </a:t>
            </a:r>
            <a:r>
              <a:rPr lang="en-US" sz="1200" i="1" dirty="0"/>
              <a:t>Economic Systems Research</a:t>
            </a:r>
            <a:r>
              <a:rPr lang="en-US" sz="1200" dirty="0"/>
              <a:t> 25(2): 212-32.</a:t>
            </a:r>
          </a:p>
          <a:p>
            <a:r>
              <a:rPr lang="en-US" sz="1200" dirty="0" err="1"/>
              <a:t>Geisecke</a:t>
            </a:r>
            <a:r>
              <a:rPr lang="en-US" sz="1200" dirty="0"/>
              <a:t>, J., A. Rose, P. Slovic et al. 2012. "Assessment of the Regional Economic Impacts of Catastrophic Events:  A CGE Analysis of Resource Loss and Behavioral Effects of a Radiological Dispersion Device Attack Scenario," </a:t>
            </a:r>
            <a:r>
              <a:rPr lang="en-US" sz="1200" i="1" dirty="0"/>
              <a:t>Risk Analysis</a:t>
            </a:r>
            <a:r>
              <a:rPr lang="en-US" sz="1200" dirty="0"/>
              <a:t>  32: 583-600.  </a:t>
            </a:r>
          </a:p>
          <a:p>
            <a:r>
              <a:rPr lang="en-US" sz="1200" dirty="0"/>
              <a:t>Whitehead, J., and A. Rose. 2009. "Estimating Environmental Benefits of Natural Hazard Mitigation:  Results from a Benefit-Cost Analysis of FEMA Mitigation Grants," </a:t>
            </a:r>
            <a:r>
              <a:rPr lang="en-US" sz="1200" i="1" dirty="0"/>
              <a:t>Mitigation &amp; Adaptation Strategies for Global Change</a:t>
            </a:r>
            <a:r>
              <a:rPr lang="en-US" sz="1200" dirty="0"/>
              <a:t> 14: 655-76. </a:t>
            </a:r>
          </a:p>
          <a:p>
            <a:r>
              <a:rPr lang="en-US" sz="1200" dirty="0"/>
              <a:t>Rose, A. 2009. </a:t>
            </a:r>
            <a:r>
              <a:rPr lang="en-US" sz="1200" i="1" dirty="0"/>
              <a:t>The Economics of Climate Change Policy</a:t>
            </a:r>
            <a:r>
              <a:rPr lang="en-US" sz="1200" dirty="0"/>
              <a:t>, Cheltenham, UK, Edward Elgar Publishing Company.</a:t>
            </a:r>
          </a:p>
          <a:p>
            <a:r>
              <a:rPr lang="en-US" sz="1200" dirty="0"/>
              <a:t>Rose, A., G. Oladosu, B. Lee and G. Beeler </a:t>
            </a:r>
            <a:r>
              <a:rPr lang="en-US" sz="1200" dirty="0" err="1"/>
              <a:t>Asay</a:t>
            </a:r>
            <a:r>
              <a:rPr lang="en-US" sz="1200" dirty="0"/>
              <a:t>. 2009. "The Economic Impacts of the 2001 Terrorist Attacks on the World Trade Center:  A Computable General Equilibrium Analysis," </a:t>
            </a:r>
            <a:r>
              <a:rPr lang="en-US" sz="1200" i="1" dirty="0"/>
              <a:t>Peace Economics, Peace Science, and Public Policy </a:t>
            </a:r>
            <a:r>
              <a:rPr lang="en-US" sz="1200" dirty="0"/>
              <a:t>15:</a:t>
            </a:r>
            <a:r>
              <a:rPr lang="en-US" sz="1200" i="1" dirty="0"/>
              <a:t> </a:t>
            </a:r>
            <a:r>
              <a:rPr lang="en-US" sz="1200" dirty="0"/>
              <a:t>Article 6. </a:t>
            </a:r>
          </a:p>
          <a:p>
            <a:r>
              <a:rPr lang="en-US" sz="1200" dirty="0"/>
              <a:t>Rose, A., G. Oladosu, and S. Liao. 2007. “Business Interruption Impacts of a Terrorist Attack on the Electric Power System of Los Angeles: Customer Resilience to a Total Blackout,” </a:t>
            </a:r>
            <a:r>
              <a:rPr lang="en-US" sz="1200" i="1" dirty="0"/>
              <a:t>Risk Analysis </a:t>
            </a:r>
            <a:r>
              <a:rPr lang="en-US" sz="1200" dirty="0"/>
              <a:t>27:13-31. </a:t>
            </a:r>
          </a:p>
          <a:p>
            <a:pPr marL="0" indent="0">
              <a:buNone/>
            </a:pPr>
            <a:endParaRPr lang="en-US" sz="1200" dirty="0"/>
          </a:p>
          <a:p>
            <a:endParaRPr lang="en-US" sz="1200" dirty="0"/>
          </a:p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5162227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24309</TotalTime>
  <Words>2686</Words>
  <Application>Microsoft Office PowerPoint</Application>
  <PresentationFormat>On-screen Show (4:3)</PresentationFormat>
  <Paragraphs>539</Paragraphs>
  <Slides>29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4" baseType="lpstr">
      <vt:lpstr>MS PGothic</vt:lpstr>
      <vt:lpstr>Arial</vt:lpstr>
      <vt:lpstr>Calibri</vt:lpstr>
      <vt:lpstr>Century Gothic</vt:lpstr>
      <vt:lpstr>Courier New</vt:lpstr>
      <vt:lpstr>Gill Sans</vt:lpstr>
      <vt:lpstr>Helvetica</vt:lpstr>
      <vt:lpstr>MS Mincho</vt:lpstr>
      <vt:lpstr>Times</vt:lpstr>
      <vt:lpstr>Times New Roman</vt:lpstr>
      <vt:lpstr>ヒラギノ角ゴ ProN W3</vt:lpstr>
      <vt:lpstr>Blank Presentation</vt:lpstr>
      <vt:lpstr>Office Theme</vt:lpstr>
      <vt:lpstr>1_Blank Presentation</vt:lpstr>
      <vt:lpstr>Document</vt:lpstr>
      <vt:lpstr> Economic Consequence  Analysis Tool: E-CAT  </vt:lpstr>
      <vt:lpstr>PowerPoint Presentation</vt:lpstr>
      <vt:lpstr>PowerPoint Presentation</vt:lpstr>
      <vt:lpstr> Economic Consequences of  Bioterrorism Attacks  (gross output impacts in billions of 2007 dollars) </vt:lpstr>
      <vt:lpstr>Objectives</vt:lpstr>
      <vt:lpstr> CREATE Economic Consequence Analysis Framework</vt:lpstr>
      <vt:lpstr>Economic Resilience</vt:lpstr>
      <vt:lpstr>Measuring Econ Resilience of 9/11</vt:lpstr>
      <vt:lpstr>Cyber Resilience Options</vt:lpstr>
      <vt:lpstr>Behavioral Linkages</vt:lpstr>
      <vt:lpstr>Behavioral Linkage Examples</vt:lpstr>
      <vt:lpstr>E-CAT Analytical Stages</vt:lpstr>
      <vt:lpstr> Steps 1, 2, 3: Categories of Economic Impacts</vt:lpstr>
      <vt:lpstr>Step 4:  USCGE Model Overview </vt:lpstr>
      <vt:lpstr>Step 4. CGE Modeling Base: Direct Impacts</vt:lpstr>
      <vt:lpstr>Estimation of Reduced-Form Model</vt:lpstr>
      <vt:lpstr>Loop Function Mechanism  for CGE Computations</vt:lpstr>
      <vt:lpstr>Maritime Cyber Research Highlights</vt:lpstr>
      <vt:lpstr>Regression Results:  Cyber Scenario</vt:lpstr>
      <vt:lpstr>Sources and Types of Uncertainty</vt:lpstr>
      <vt:lpstr>Uncertainty Quantification and Propagation Tasks</vt:lpstr>
      <vt:lpstr>Uncertainty Representation: Point</vt:lpstr>
      <vt:lpstr>Uncertainty Representation: Interval</vt:lpstr>
      <vt:lpstr>Uncertainty Rep: Entire Distribution</vt:lpstr>
      <vt:lpstr>E-CAT User Interface</vt:lpstr>
      <vt:lpstr>Point Estimate: Default Value</vt:lpstr>
      <vt:lpstr>Adjust Ship-Rerouting Resilience =35%</vt:lpstr>
      <vt:lpstr>E-CAT Summary</vt:lpstr>
      <vt:lpstr>Economic Consequence Publications</vt:lpstr>
    </vt:vector>
  </TitlesOfParts>
  <Company>SPPD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CREATE Update</dc:title>
  <dc:creator>hora</dc:creator>
  <cp:lastModifiedBy>Sosenko, Jennifer</cp:lastModifiedBy>
  <cp:revision>264</cp:revision>
  <cp:lastPrinted>2017-02-15T00:14:51Z</cp:lastPrinted>
  <dcterms:created xsi:type="dcterms:W3CDTF">2011-05-19T22:31:09Z</dcterms:created>
  <dcterms:modified xsi:type="dcterms:W3CDTF">2021-05-19T19:33:17Z</dcterms:modified>
</cp:coreProperties>
</file>