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2"/>
  </p:notesMasterIdLst>
  <p:sldIdLst>
    <p:sldId id="261" r:id="rId2"/>
    <p:sldId id="285" r:id="rId3"/>
    <p:sldId id="295" r:id="rId4"/>
    <p:sldId id="279" r:id="rId5"/>
    <p:sldId id="293" r:id="rId6"/>
    <p:sldId id="280" r:id="rId7"/>
    <p:sldId id="290" r:id="rId8"/>
    <p:sldId id="296" r:id="rId9"/>
    <p:sldId id="289" r:id="rId10"/>
    <p:sldId id="51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96" autoAdjust="0"/>
    <p:restoredTop sz="77062" autoAdjust="0"/>
  </p:normalViewPr>
  <p:slideViewPr>
    <p:cSldViewPr>
      <p:cViewPr varScale="1">
        <p:scale>
          <a:sx n="85" d="100"/>
          <a:sy n="85" d="100"/>
        </p:scale>
        <p:origin x="2022" y="84"/>
      </p:cViewPr>
      <p:guideLst>
        <p:guide orient="horz" pos="2160"/>
        <p:guide pos="292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6DD91-C5E8-4A2F-A395-AD75D37A075E}" type="datetimeFigureOut">
              <a:rPr lang="en-US" smtClean="0"/>
              <a:t>5/19/2021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D342A-8CA8-460D-A2CD-B86F29A7513A}" type="slidenum">
              <a:rPr lang="en-US" smtClean="0"/>
              <a:t>‹#›</a:t>
            </a:fld>
            <a:endParaRPr lang="en-US"/>
          </a:p>
        </p:txBody>
      </p:sp>
    </p:spTree>
    <p:extLst>
      <p:ext uri="{BB962C8B-B14F-4D97-AF65-F5344CB8AC3E}">
        <p14:creationId xmlns:p14="http://schemas.microsoft.com/office/powerpoint/2010/main" val="535278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C9A73B-0181-48FD-A722-4238D77A6301}" type="slidenum">
              <a:rPr lang="en-US" smtClean="0"/>
              <a:pPr/>
              <a:t>1</a:t>
            </a:fld>
            <a:endParaRPr lang="en-US"/>
          </a:p>
        </p:txBody>
      </p:sp>
    </p:spTree>
    <p:extLst>
      <p:ext uri="{BB962C8B-B14F-4D97-AF65-F5344CB8AC3E}">
        <p14:creationId xmlns:p14="http://schemas.microsoft.com/office/powerpoint/2010/main" val="2470866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AD342A-8CA8-460D-A2CD-B86F29A7513A}" type="slidenum">
              <a:rPr lang="en-US" smtClean="0"/>
              <a:t>3</a:t>
            </a:fld>
            <a:endParaRPr lang="en-US"/>
          </a:p>
        </p:txBody>
      </p:sp>
    </p:spTree>
    <p:extLst>
      <p:ext uri="{BB962C8B-B14F-4D97-AF65-F5344CB8AC3E}">
        <p14:creationId xmlns:p14="http://schemas.microsoft.com/office/powerpoint/2010/main" val="37989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Chronologically, value from right from CREATE’s founding, starting with MANPADS study</a:t>
            </a:r>
          </a:p>
          <a:p>
            <a:endParaRPr lang="en-US" dirty="0"/>
          </a:p>
          <a:p>
            <a:pPr marL="228600" indent="-228600">
              <a:buFont typeface="+mj-lt"/>
              <a:buAutoNum type="arabicPeriod"/>
            </a:pPr>
            <a:r>
              <a:rPr lang="en-US" sz="1200" b="1" dirty="0"/>
              <a:t>CBP Wait-Time Study</a:t>
            </a:r>
            <a:r>
              <a:rPr lang="en-US" sz="1200" dirty="0"/>
              <a:t>: Monetary Value of Reduced Wait Time by Passengers at border crossing Primary Inspection Queues </a:t>
            </a:r>
            <a:endParaRPr lang="en-US" sz="1200" dirty="0">
              <a:solidFill>
                <a:srgbClr val="AC0000"/>
              </a:solidFill>
            </a:endParaRPr>
          </a:p>
          <a:p>
            <a:pPr marL="228600" indent="-228600">
              <a:buFont typeface="+mj-lt"/>
              <a:buAutoNum type="arabicPeriod" startAt="2"/>
            </a:pPr>
            <a:r>
              <a:rPr lang="en-US" sz="1200" b="1" dirty="0">
                <a:solidFill>
                  <a:srgbClr val="AC0000"/>
                </a:solidFill>
              </a:rPr>
              <a:t>Risk Communication Experiment</a:t>
            </a:r>
            <a:r>
              <a:rPr lang="en-US" sz="1200" dirty="0">
                <a:solidFill>
                  <a:srgbClr val="AC0000"/>
                </a:solidFill>
              </a:rPr>
              <a:t>: Economic Impact of Attacks on Commercial Airline -- </a:t>
            </a:r>
            <a:r>
              <a:rPr lang="en-US" sz="2800" dirty="0"/>
              <a:t>Public reaction following attack: </a:t>
            </a:r>
            <a:r>
              <a:rPr lang="en-US" sz="2800" dirty="0">
                <a:solidFill>
                  <a:srgbClr val="FF0000"/>
                </a:solidFill>
              </a:rPr>
              <a:t>~6-9% </a:t>
            </a:r>
            <a:r>
              <a:rPr lang="en-US" sz="2800" dirty="0"/>
              <a:t>reduction in air travel first year</a:t>
            </a:r>
          </a:p>
          <a:p>
            <a:pPr lvl="1"/>
            <a:r>
              <a:rPr lang="en-US" sz="2400" dirty="0"/>
              <a:t>Estimated revenue loss to airlines: </a:t>
            </a:r>
            <a:r>
              <a:rPr lang="en-US" sz="2400" dirty="0">
                <a:solidFill>
                  <a:srgbClr val="FF0000"/>
                </a:solidFill>
              </a:rPr>
              <a:t>$8.9 billion</a:t>
            </a:r>
            <a:endParaRPr lang="en-US" sz="2400" dirty="0"/>
          </a:p>
          <a:p>
            <a:pPr lvl="1"/>
            <a:r>
              <a:rPr lang="en-US" sz="2400" dirty="0"/>
              <a:t>Estimated loss to US GDP: </a:t>
            </a:r>
            <a:r>
              <a:rPr lang="en-US" sz="2400" dirty="0">
                <a:solidFill>
                  <a:srgbClr val="FF0000"/>
                </a:solidFill>
              </a:rPr>
              <a:t>$13.1 billion</a:t>
            </a:r>
          </a:p>
          <a:p>
            <a:r>
              <a:rPr lang="en-US" sz="2800" dirty="0"/>
              <a:t>Risk Message: May reduce lost airline revenues </a:t>
            </a:r>
            <a:r>
              <a:rPr lang="en-US" sz="2800" dirty="0">
                <a:solidFill>
                  <a:srgbClr val="FF0000"/>
                </a:solidFill>
              </a:rPr>
              <a:t>&gt;$400 million, and a “</a:t>
            </a:r>
            <a:r>
              <a:rPr lang="en-US" sz="2800" dirty="0"/>
              <a:t>Risk Message” can be effective in protecting confidence in DHS to handle national crisis following an attack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DAD342A-8CA8-460D-A2CD-B86F29A7513A}" type="slidenum">
              <a:rPr lang="en-US" smtClean="0"/>
              <a:t>4</a:t>
            </a:fld>
            <a:endParaRPr lang="en-US"/>
          </a:p>
        </p:txBody>
      </p:sp>
    </p:spTree>
    <p:extLst>
      <p:ext uri="{BB962C8B-B14F-4D97-AF65-F5344CB8AC3E}">
        <p14:creationId xmlns:p14="http://schemas.microsoft.com/office/powerpoint/2010/main" val="3334860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6653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Benefit-Cost Ratio = $415,193/$15,363 = 27</a:t>
            </a:r>
          </a:p>
          <a:p>
            <a:endParaRPr lang="en-US" dirty="0"/>
          </a:p>
          <a:p>
            <a:r>
              <a:rPr lang="en-US" dirty="0"/>
              <a:t>Landscape study journal paper reference …</a:t>
            </a:r>
          </a:p>
        </p:txBody>
      </p:sp>
      <p:sp>
        <p:nvSpPr>
          <p:cNvPr id="4" name="Slide Number Placeholder 3"/>
          <p:cNvSpPr>
            <a:spLocks noGrp="1"/>
          </p:cNvSpPr>
          <p:nvPr>
            <p:ph type="sldNum" sz="quarter" idx="5"/>
          </p:nvPr>
        </p:nvSpPr>
        <p:spPr/>
        <p:txBody>
          <a:bodyPr/>
          <a:lstStyle/>
          <a:p>
            <a:fld id="{ADAD342A-8CA8-460D-A2CD-B86F29A7513A}" type="slidenum">
              <a:rPr lang="en-US" smtClean="0"/>
              <a:t>6</a:t>
            </a:fld>
            <a:endParaRPr lang="en-US"/>
          </a:p>
        </p:txBody>
      </p:sp>
    </p:spTree>
    <p:extLst>
      <p:ext uri="{BB962C8B-B14F-4D97-AF65-F5344CB8AC3E}">
        <p14:creationId xmlns:p14="http://schemas.microsoft.com/office/powerpoint/2010/main" val="2938166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Family of applications of Game Theory to Security:</a:t>
            </a:r>
          </a:p>
          <a:p>
            <a:endParaRPr lang="en-US" dirty="0"/>
          </a:p>
          <a:p>
            <a:pPr marL="173336" indent="-173336">
              <a:buFont typeface="Arial"/>
              <a:buChar char="•"/>
            </a:pPr>
            <a:r>
              <a:rPr lang="en-US" dirty="0"/>
              <a:t>ARMOR – </a:t>
            </a:r>
            <a:r>
              <a:rPr lang="en-US" sz="1800" dirty="0">
                <a:effectLst/>
                <a:latin typeface="Calibri" panose="020F0502020204030204" pitchFamily="34" charset="0"/>
                <a:ea typeface="Calibri" panose="020F0502020204030204" pitchFamily="34" charset="0"/>
                <a:cs typeface="Times New Roman" panose="02020603050405020304" pitchFamily="18" charset="0"/>
              </a:rPr>
              <a:t>Assistant for Randomizing Monitoring Over Routes</a:t>
            </a:r>
            <a:endParaRPr lang="en-US" dirty="0"/>
          </a:p>
          <a:p>
            <a:pPr marL="173336" indent="-173336">
              <a:buFont typeface="Arial"/>
              <a:buChar char="•"/>
            </a:pPr>
            <a:r>
              <a:rPr lang="en-US" dirty="0"/>
              <a:t>GUARDS</a:t>
            </a:r>
            <a:r>
              <a:rPr lang="en-US" baseline="0" dirty="0"/>
              <a:t> – Game-theoretic Unpredictable and Randomly Deployed Security</a:t>
            </a:r>
          </a:p>
          <a:p>
            <a:pPr marL="173336" indent="-173336">
              <a:buFont typeface="Arial"/>
              <a:buChar char="•"/>
            </a:pPr>
            <a:r>
              <a:rPr lang="en-US" baseline="0" dirty="0"/>
              <a:t>IRIS – Intelligent Randomization in International Scheduling</a:t>
            </a:r>
          </a:p>
          <a:p>
            <a:pPr marL="173336" indent="-173336">
              <a:buFont typeface="Arial"/>
              <a:buChar char="•"/>
            </a:pPr>
            <a:r>
              <a:rPr lang="en-US" baseline="0" dirty="0"/>
              <a:t>PROTECT – </a:t>
            </a:r>
            <a:r>
              <a:rPr lang="en-US" sz="1800" dirty="0">
                <a:effectLst/>
                <a:latin typeface="Times New Roman" panose="02020603050405020304" pitchFamily="18" charset="0"/>
                <a:ea typeface="Calibri" panose="020F0502020204030204" pitchFamily="34" charset="0"/>
              </a:rPr>
              <a:t>Port Resilience Operational/Tactical Enforcement to Combat Terrorism </a:t>
            </a:r>
            <a:r>
              <a:rPr lang="en-US" baseline="0" dirty="0"/>
              <a:t>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13E865D-44D0-4BDA-A120-478D7B8E975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3435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many industrial companies professed interest in ARMOR, none proceeded to licensing stage</a:t>
            </a:r>
          </a:p>
        </p:txBody>
      </p:sp>
      <p:sp>
        <p:nvSpPr>
          <p:cNvPr id="4" name="Slide Number Placeholder 3"/>
          <p:cNvSpPr>
            <a:spLocks noGrp="1"/>
          </p:cNvSpPr>
          <p:nvPr>
            <p:ph type="sldNum" sz="quarter" idx="5"/>
          </p:nvPr>
        </p:nvSpPr>
        <p:spPr/>
        <p:txBody>
          <a:bodyPr/>
          <a:lstStyle/>
          <a:p>
            <a:fld id="{ADAD342A-8CA8-460D-A2CD-B86F29A7513A}" type="slidenum">
              <a:rPr lang="en-US" smtClean="0"/>
              <a:t>8</a:t>
            </a:fld>
            <a:endParaRPr lang="en-US"/>
          </a:p>
        </p:txBody>
      </p:sp>
    </p:spTree>
    <p:extLst>
      <p:ext uri="{BB962C8B-B14F-4D97-AF65-F5344CB8AC3E}">
        <p14:creationId xmlns:p14="http://schemas.microsoft.com/office/powerpoint/2010/main" val="153105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E500F9-B98E-4AFD-B887-16824B4D0100}" type="slidenum">
              <a:rPr lang="en-US" altLang="en-US"/>
              <a:pPr/>
              <a:t>9</a:t>
            </a:fld>
            <a:endParaRPr lang="en-US" alt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r>
              <a:rPr lang="en-US" altLang="en-US" dirty="0"/>
              <a:t>Starting with a simple decision tree to characterize the risk, we consider various probabilities of events in a MANPADS attack</a:t>
            </a:r>
          </a:p>
          <a:p>
            <a:r>
              <a:rPr lang="en-US" altLang="en-US" dirty="0"/>
              <a:t>The worst case occurs if an attack is attempted, not interdicted, the plane is hit, leading to a fatal crash</a:t>
            </a:r>
          </a:p>
          <a:p>
            <a:r>
              <a:rPr lang="en-US" altLang="en-US" dirty="0"/>
              <a:t>Even with interdiction, misses, and safe landing, there will be economic consequences due to fear of flying</a:t>
            </a:r>
          </a:p>
        </p:txBody>
      </p:sp>
    </p:spTree>
    <p:extLst>
      <p:ext uri="{BB962C8B-B14F-4D97-AF65-F5344CB8AC3E}">
        <p14:creationId xmlns:p14="http://schemas.microsoft.com/office/powerpoint/2010/main" val="79302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FE5C22C-2A95-4BEC-8254-9461AB84B8BB}"/>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39C2F8C2-17DD-4C51-AD17-EA47178D47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Immersion:  To help inform the development of the technology and to develop a relationship with the stakeholders</a:t>
            </a:r>
          </a:p>
          <a:p>
            <a:r>
              <a:rPr lang="en-US" altLang="en-US" dirty="0">
                <a:latin typeface="Arial" panose="020B0604020202020204" pitchFamily="34" charset="0"/>
                <a:ea typeface="ＭＳ Ｐゴシック" panose="020B0600070205080204" pitchFamily="34" charset="-128"/>
              </a:rPr>
              <a:t>Multiple versions:  Used feedback from personnel to shape technology</a:t>
            </a:r>
          </a:p>
          <a:p>
            <a:r>
              <a:rPr lang="en-US" altLang="en-US" dirty="0">
                <a:latin typeface="Arial" panose="020B0604020202020204" pitchFamily="34" charset="0"/>
                <a:ea typeface="ＭＳ Ｐゴシック" panose="020B0600070205080204" pitchFamily="34" charset="-128"/>
              </a:rPr>
              <a:t>Take-away Point: “</a:t>
            </a:r>
            <a:r>
              <a:rPr lang="en-US" altLang="en-US" dirty="0">
                <a:solidFill>
                  <a:srgbClr val="800000"/>
                </a:solidFill>
                <a:ea typeface="ＭＳ Ｐゴシック" panose="020B0600070205080204" pitchFamily="34" charset="-128"/>
              </a:rPr>
              <a:t>heavily influenced the development of a POLA Police-funded solution</a:t>
            </a:r>
            <a:r>
              <a:rPr lang="en-US" altLang="en-US" dirty="0">
                <a:latin typeface="Arial" panose="020B0604020202020204" pitchFamily="34" charset="0"/>
                <a:ea typeface="ＭＳ Ｐゴシック" panose="020B0600070205080204" pitchFamily="34" charset="-128"/>
              </a:rPr>
              <a:t>”</a:t>
            </a:r>
          </a:p>
        </p:txBody>
      </p:sp>
      <p:sp>
        <p:nvSpPr>
          <p:cNvPr id="32772" name="Slide Number Placeholder 3">
            <a:extLst>
              <a:ext uri="{FF2B5EF4-FFF2-40B4-BE49-F238E27FC236}">
                <a16:creationId xmlns:a16="http://schemas.microsoft.com/office/drawing/2014/main" id="{7D217380-A65C-4A40-9C66-70C9AA3E15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2400">
                <a:solidFill>
                  <a:schemeClr val="tx1"/>
                </a:solidFill>
                <a:latin typeface="Times" panose="02020603050405020304" pitchFamily="18" charset="0"/>
              </a:defRPr>
            </a:lvl1pPr>
            <a:lvl2pPr marL="742950" indent="-285750" defTabSz="917575">
              <a:defRPr sz="2400">
                <a:solidFill>
                  <a:schemeClr val="tx1"/>
                </a:solidFill>
                <a:latin typeface="Times" panose="02020603050405020304" pitchFamily="18" charset="0"/>
              </a:defRPr>
            </a:lvl2pPr>
            <a:lvl3pPr marL="1143000" indent="-228600" defTabSz="917575">
              <a:defRPr sz="2400">
                <a:solidFill>
                  <a:schemeClr val="tx1"/>
                </a:solidFill>
                <a:latin typeface="Times" panose="02020603050405020304" pitchFamily="18" charset="0"/>
              </a:defRPr>
            </a:lvl3pPr>
            <a:lvl4pPr marL="1600200" indent="-228600" defTabSz="917575">
              <a:defRPr sz="2400">
                <a:solidFill>
                  <a:schemeClr val="tx1"/>
                </a:solidFill>
                <a:latin typeface="Times" panose="02020603050405020304" pitchFamily="18" charset="0"/>
              </a:defRPr>
            </a:lvl4pPr>
            <a:lvl5pPr marL="2057400" indent="-228600" defTabSz="917575">
              <a:defRPr sz="2400">
                <a:solidFill>
                  <a:schemeClr val="tx1"/>
                </a:solidFill>
                <a:latin typeface="Times" panose="02020603050405020304" pitchFamily="18" charset="0"/>
              </a:defRPr>
            </a:lvl5pPr>
            <a:lvl6pPr marL="2514600" indent="-228600" defTabSz="917575" eaLnBrk="0" fontAlgn="base" hangingPunct="0">
              <a:spcBef>
                <a:spcPct val="0"/>
              </a:spcBef>
              <a:spcAft>
                <a:spcPct val="0"/>
              </a:spcAft>
              <a:defRPr sz="2400">
                <a:solidFill>
                  <a:schemeClr val="tx1"/>
                </a:solidFill>
                <a:latin typeface="Times" panose="02020603050405020304" pitchFamily="18" charset="0"/>
              </a:defRPr>
            </a:lvl6pPr>
            <a:lvl7pPr marL="2971800" indent="-228600" defTabSz="917575" eaLnBrk="0" fontAlgn="base" hangingPunct="0">
              <a:spcBef>
                <a:spcPct val="0"/>
              </a:spcBef>
              <a:spcAft>
                <a:spcPct val="0"/>
              </a:spcAft>
              <a:defRPr sz="2400">
                <a:solidFill>
                  <a:schemeClr val="tx1"/>
                </a:solidFill>
                <a:latin typeface="Times" panose="02020603050405020304" pitchFamily="18" charset="0"/>
              </a:defRPr>
            </a:lvl7pPr>
            <a:lvl8pPr marL="3429000" indent="-228600" defTabSz="917575" eaLnBrk="0" fontAlgn="base" hangingPunct="0">
              <a:spcBef>
                <a:spcPct val="0"/>
              </a:spcBef>
              <a:spcAft>
                <a:spcPct val="0"/>
              </a:spcAft>
              <a:defRPr sz="2400">
                <a:solidFill>
                  <a:schemeClr val="tx1"/>
                </a:solidFill>
                <a:latin typeface="Times" panose="02020603050405020304" pitchFamily="18" charset="0"/>
              </a:defRPr>
            </a:lvl8pPr>
            <a:lvl9pPr marL="3886200" indent="-228600" defTabSz="917575" eaLnBrk="0" fontAlgn="base" hangingPunct="0">
              <a:spcBef>
                <a:spcPct val="0"/>
              </a:spcBef>
              <a:spcAft>
                <a:spcPct val="0"/>
              </a:spcAft>
              <a:defRPr sz="2400">
                <a:solidFill>
                  <a:schemeClr val="tx1"/>
                </a:solidFill>
                <a:latin typeface="Times" panose="02020603050405020304" pitchFamily="18" charset="0"/>
              </a:defRPr>
            </a:lvl9pPr>
          </a:lstStyle>
          <a:p>
            <a:fld id="{809E3804-C3E7-4A8F-B737-EBA13AC36E80}" type="slidenum">
              <a:rPr lang="en-US" altLang="en-US" sz="1300" smtClean="0">
                <a:solidFill>
                  <a:srgbClr val="000000"/>
                </a:solidFill>
                <a:ea typeface="ＭＳ Ｐゴシック" panose="020B0600070205080204" pitchFamily="34" charset="-128"/>
              </a:rPr>
              <a:pPr/>
              <a:t>10</a:t>
            </a:fld>
            <a:endParaRPr lang="en-US" altLang="en-US" sz="1300" dirty="0">
              <a:solidFill>
                <a:srgbClr val="000000"/>
              </a:solidFill>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
        <p:nvSpPr>
          <p:cNvPr id="10" name="Title Placeholder 1"/>
          <p:cNvSpPr>
            <a:spLocks noGrp="1"/>
          </p:cNvSpPr>
          <p:nvPr>
            <p:ph type="title"/>
          </p:nvPr>
        </p:nvSpPr>
        <p:spPr>
          <a:xfrm>
            <a:off x="762000" y="609600"/>
            <a:ext cx="8000999" cy="990600"/>
          </a:xfrm>
          <a:prstGeom prst="rect">
            <a:avLst/>
          </a:prstGeom>
        </p:spPr>
        <p:txBody>
          <a:bodyPr vert="horz" lIns="91440" tIns="45720" rIns="91440" bIns="45720" rtlCol="0" anchor="ctr">
            <a:normAutofit/>
          </a:bodyPr>
          <a:lstStyle/>
          <a:p>
            <a:r>
              <a:rPr lang="en-US" dirty="0"/>
              <a:t>Click to edit Master title style</a:t>
            </a:r>
          </a:p>
        </p:txBody>
      </p:sp>
      <p:sp>
        <p:nvSpPr>
          <p:cNvPr id="11" name="Text Placeholder 2"/>
          <p:cNvSpPr>
            <a:spLocks noGrp="1"/>
          </p:cNvSpPr>
          <p:nvPr>
            <p:ph idx="1"/>
          </p:nvPr>
        </p:nvSpPr>
        <p:spPr>
          <a:xfrm>
            <a:off x="762000" y="1752600"/>
            <a:ext cx="8001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5849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Box 4"/>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
        <p:nvSpPr>
          <p:cNvPr id="6" name="Title Placeholder 1">
            <a:extLst>
              <a:ext uri="{FF2B5EF4-FFF2-40B4-BE49-F238E27FC236}">
                <a16:creationId xmlns:a16="http://schemas.microsoft.com/office/drawing/2014/main" id="{4C74E0AA-DA3E-4A8C-AE0E-C1D73818E5DB}"/>
              </a:ext>
            </a:extLst>
          </p:cNvPr>
          <p:cNvSpPr>
            <a:spLocks noGrp="1"/>
          </p:cNvSpPr>
          <p:nvPr>
            <p:ph type="title"/>
          </p:nvPr>
        </p:nvSpPr>
        <p:spPr>
          <a:xfrm>
            <a:off x="762000" y="609600"/>
            <a:ext cx="8000999" cy="9906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97133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extBox 1"/>
          <p:cNvSpPr txBox="1"/>
          <p:nvPr userDrawn="1"/>
        </p:nvSpPr>
        <p:spPr>
          <a:xfrm>
            <a:off x="8638167" y="6533274"/>
            <a:ext cx="445267" cy="261610"/>
          </a:xfrm>
          <a:prstGeom prst="rect">
            <a:avLst/>
          </a:prstGeom>
          <a:noFill/>
        </p:spPr>
        <p:txBody>
          <a:bodyPr wrap="square" rtlCol="0">
            <a:spAutoFit/>
          </a:bodyPr>
          <a:lstStyle/>
          <a:p>
            <a:pPr algn="ctr"/>
            <a:fld id="{778969FF-4E9B-41A4-9F17-6839D08C1DC7}" type="slidenum">
              <a:rPr lang="en-US" sz="1100" smtClean="0"/>
              <a:pPr algn="ctr"/>
              <a:t>‹#›</a:t>
            </a:fld>
            <a:endParaRPr lang="en-US" sz="1100" dirty="0"/>
          </a:p>
        </p:txBody>
      </p:sp>
    </p:spTree>
    <p:extLst>
      <p:ext uri="{BB962C8B-B14F-4D97-AF65-F5344CB8AC3E}">
        <p14:creationId xmlns:p14="http://schemas.microsoft.com/office/powerpoint/2010/main" val="3537884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95400"/>
            <a:ext cx="7782128" cy="1470025"/>
          </a:xfrm>
        </p:spPr>
        <p:txBody>
          <a:bodyPr/>
          <a:lstStyle/>
          <a:p>
            <a:r>
              <a:rPr lang="en-US" dirty="0"/>
              <a:t>Click to edit Master title style</a:t>
            </a:r>
          </a:p>
        </p:txBody>
      </p:sp>
      <p:sp>
        <p:nvSpPr>
          <p:cNvPr id="3" name="Subtitle 2"/>
          <p:cNvSpPr>
            <a:spLocks noGrp="1"/>
          </p:cNvSpPr>
          <p:nvPr>
            <p:ph type="subTitle" idx="1"/>
          </p:nvPr>
        </p:nvSpPr>
        <p:spPr>
          <a:xfrm>
            <a:off x="914400" y="3505200"/>
            <a:ext cx="778212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4" name="Picture 5" descr="University Programs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5600" y="6324600"/>
            <a:ext cx="1849650" cy="32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userDrawn="1"/>
        </p:nvSpPr>
        <p:spPr>
          <a:xfrm>
            <a:off x="918882" y="5737225"/>
            <a:ext cx="7782128" cy="587375"/>
          </a:xfrm>
          <a:prstGeom prst="rect">
            <a:avLst/>
          </a:prstGeom>
        </p:spPr>
        <p:txBody>
          <a:bodyPr vert="horz" lIns="91440" tIns="45720" rIns="91440" bIns="45720" rtlCol="0">
            <a:normAutofit fontScale="3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just"/>
            <a:r>
              <a:rPr lang="en-US" sz="3200" b="0" i="0" kern="1200" dirty="0">
                <a:solidFill>
                  <a:schemeClr val="tx1"/>
                </a:solidFill>
                <a:effectLst/>
                <a:latin typeface="+mn-lt"/>
                <a:ea typeface="+mn-ea"/>
                <a:cs typeface="+mn-cs"/>
              </a:rPr>
              <a:t>This research was supported by the United States Department of Homeland Security (DHS) through the National Center for Risk and Economic Analysis of Terrorism Events (CREATE) at the University of Southern California (USC) under award number 2010-ST-061-RE0001. However, any opinions, findings, and conclusions or recommendations in this document are those of the authors and do not necessarily reflect views of the United States Department of Homeland Security, or the University of Southern California, or CREATE.</a:t>
            </a:r>
            <a:endParaRPr lang="en-US" dirty="0"/>
          </a:p>
        </p:txBody>
      </p:sp>
    </p:spTree>
    <p:extLst>
      <p:ext uri="{BB962C8B-B14F-4D97-AF65-F5344CB8AC3E}">
        <p14:creationId xmlns:p14="http://schemas.microsoft.com/office/powerpoint/2010/main" val="860749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8C000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9C144A-B7CE-4C68-91FA-BB08C29B472B}" type="datetimeFigureOut">
              <a:rPr lang="en-US" smtClean="0"/>
              <a:t>5/19/2021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A5B5-22F7-4DA0-BAE5-0CC12FDC01D8}" type="slidenum">
              <a:rPr lang="en-US" smtClean="0"/>
              <a:t>‹#›</a:t>
            </a:fld>
            <a:endParaRPr lang="en-US"/>
          </a:p>
        </p:txBody>
      </p:sp>
    </p:spTree>
    <p:extLst>
      <p:ext uri="{BB962C8B-B14F-4D97-AF65-F5344CB8AC3E}">
        <p14:creationId xmlns:p14="http://schemas.microsoft.com/office/powerpoint/2010/main" val="2922825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609600"/>
            <a:ext cx="8000999"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2000" y="1752600"/>
            <a:ext cx="8001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144A-B7CE-4C68-91FA-BB08C29B472B}" type="datetimeFigureOut">
              <a:rPr lang="en-US" smtClean="0"/>
              <a:t>5/19/2021</a:t>
            </a:fld>
            <a:endParaRPr lang="en-U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6294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CA5B5-22F7-4DA0-BAE5-0CC12FDC01D8}" type="slidenum">
              <a:rPr lang="en-US" smtClean="0"/>
              <a:t>‹#›</a:t>
            </a:fld>
            <a:endParaRPr lang="en-US"/>
          </a:p>
        </p:txBody>
      </p:sp>
      <p:pic>
        <p:nvPicPr>
          <p:cNvPr id="1027" name="Picture 3" descr="\\ppd3.sppd.usc.edu\users$\gees\Desktop\CREATE Spelled.jpg"/>
          <p:cNvPicPr>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3999" cy="54864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pd3.sppd.usc.edu\users$\gees\Desktop\CREATE New Logo3.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934200" y="0"/>
            <a:ext cx="1671302" cy="5486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ppd3.sppd.usc.edu\users$\gees\Desktop\CREATE Spelled.jpg"/>
          <p:cNvPicPr>
            <a:picLocks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rot="5400000">
            <a:off x="-3108960" y="3108960"/>
            <a:ext cx="6858000" cy="640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pd3.sppd.usc.edu\users$\gees\Desktop\CREATE PP Template Column 2.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 y="533400"/>
            <a:ext cx="643248"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98523"/>
      </p:ext>
    </p:extLst>
  </p:cSld>
  <p:clrMap bg1="lt1" tx1="dk1" bg2="lt2" tx2="dk2" accent1="accent1" accent2="accent2" accent3="accent3" accent4="accent4" accent5="accent5" accent6="accent6" hlink="hlink" folHlink="folHlink"/>
  <p:sldLayoutIdLst>
    <p:sldLayoutId id="2147483664" r:id="rId1"/>
    <p:sldLayoutId id="2147483651" r:id="rId2"/>
    <p:sldLayoutId id="2147483663" r:id="rId3"/>
    <p:sldLayoutId id="2147483662" r:id="rId4"/>
    <p:sldLayoutId id="2147483665" r:id="rId5"/>
  </p:sldLayoutIdLst>
  <p:txStyles>
    <p:titleStyle>
      <a:lvl1pPr algn="l" defTabSz="914400" rtl="0" eaLnBrk="1" latinLnBrk="0" hangingPunct="1">
        <a:spcBef>
          <a:spcPct val="0"/>
        </a:spcBef>
        <a:buNone/>
        <a:defRPr sz="4400" kern="1200">
          <a:solidFill>
            <a:srgbClr val="8C00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images.google.com/imgres?imgurl=http://networkinstruments.files.wordpress.com/2008/10/tsa_uniform_badge.jpg&amp;imgrefurl=http://networkinstruments.wordpress.com/2008/11/05/tsa-saving-the-world-one-tube-of-toothpaste-at-a-time/&amp;usg=__m5yo-iN3aqlnwU0pY0Kr0Bn7erM=&amp;h=286&amp;w=286&amp;sz=78&amp;hl=en&amp;start=8&amp;um=1&amp;tbnid=k4FYqv3hMUEGiM:&amp;tbnh=115&amp;tbnw=115&amp;prev=/images?q=TSA&amp;hl=en&amp;rlz=1T4SUNA_enUS281US281&amp;sa=N&amp;um=1" TargetMode="External"/><Relationship Id="rId11" Type="http://schemas.openxmlformats.org/officeDocument/2006/relationships/image" Target="../media/image28.pn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image" Target="../media/image22.jpeg"/><Relationship Id="rId9"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hyperlink" Target="http://www.davidwyatt.me.uk/photos/idc_japan/Arrival%20and%20departure/slides/Flying_home_-_empty_airport.JPG" TargetMode="Externa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R&amp;D Results Transition Framework</a:t>
            </a:r>
          </a:p>
        </p:txBody>
      </p:sp>
      <p:sp>
        <p:nvSpPr>
          <p:cNvPr id="9" name="Content Placeholder 8">
            <a:extLst>
              <a:ext uri="{FF2B5EF4-FFF2-40B4-BE49-F238E27FC236}">
                <a16:creationId xmlns:a16="http://schemas.microsoft.com/office/drawing/2014/main" id="{DDCECD00-47A4-44F1-A4C9-6A36914AD531}"/>
              </a:ext>
            </a:extLst>
          </p:cNvPr>
          <p:cNvSpPr>
            <a:spLocks noGrp="1"/>
          </p:cNvSpPr>
          <p:nvPr>
            <p:ph idx="1"/>
          </p:nvPr>
        </p:nvSpPr>
        <p:spPr>
          <a:xfrm>
            <a:off x="761998" y="1524000"/>
            <a:ext cx="8229600" cy="4545663"/>
          </a:xfrm>
        </p:spPr>
        <p:txBody>
          <a:bodyPr>
            <a:normAutofit/>
          </a:bodyPr>
          <a:lstStyle/>
          <a:p>
            <a:pPr marL="173038" indent="-173038"/>
            <a:r>
              <a:rPr lang="en-US" sz="2400" dirty="0"/>
              <a:t>End-to-End Research and Technology Transition has been an integral component of CREATE’s R&amp;D framework</a:t>
            </a:r>
          </a:p>
          <a:p>
            <a:pPr marL="173038" indent="-173038"/>
            <a:r>
              <a:rPr lang="en-US" sz="2400" dirty="0"/>
              <a:t>Highlighted by R&amp;D performer immersion in operational setting</a:t>
            </a:r>
          </a:p>
        </p:txBody>
      </p:sp>
      <p:grpSp>
        <p:nvGrpSpPr>
          <p:cNvPr id="17" name="Group 16">
            <a:extLst>
              <a:ext uri="{FF2B5EF4-FFF2-40B4-BE49-F238E27FC236}">
                <a16:creationId xmlns:a16="http://schemas.microsoft.com/office/drawing/2014/main" id="{BABBA144-2455-4EEA-B78C-403A04A0D005}"/>
              </a:ext>
            </a:extLst>
          </p:cNvPr>
          <p:cNvGrpSpPr/>
          <p:nvPr/>
        </p:nvGrpSpPr>
        <p:grpSpPr>
          <a:xfrm>
            <a:off x="1384181" y="3042476"/>
            <a:ext cx="6528038" cy="3663124"/>
            <a:chOff x="1384181" y="2895600"/>
            <a:chExt cx="6528038" cy="3663124"/>
          </a:xfrm>
        </p:grpSpPr>
        <p:sp>
          <p:nvSpPr>
            <p:cNvPr id="4" name="Rounded Rectangle 3"/>
            <p:cNvSpPr/>
            <p:nvPr/>
          </p:nvSpPr>
          <p:spPr bwMode="auto">
            <a:xfrm>
              <a:off x="1833640" y="3134037"/>
              <a:ext cx="1540998" cy="819559"/>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Arial" charset="0"/>
                </a:rPr>
                <a:t>Risk and Decision Analysis</a:t>
              </a:r>
            </a:p>
          </p:txBody>
        </p:sp>
        <p:sp>
          <p:nvSpPr>
            <p:cNvPr id="6" name="Rounded Rectangle 5"/>
            <p:cNvSpPr/>
            <p:nvPr/>
          </p:nvSpPr>
          <p:spPr bwMode="auto">
            <a:xfrm>
              <a:off x="1833640" y="5277500"/>
              <a:ext cx="1540998" cy="819559"/>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chemeClr val="bg1"/>
                  </a:solidFill>
                  <a:latin typeface="Arial" charset="0"/>
                </a:rPr>
                <a:t>Economics Analysis</a:t>
              </a:r>
            </a:p>
          </p:txBody>
        </p:sp>
        <p:sp>
          <p:nvSpPr>
            <p:cNvPr id="7" name="Rounded Rectangle 6"/>
            <p:cNvSpPr/>
            <p:nvPr/>
          </p:nvSpPr>
          <p:spPr bwMode="auto">
            <a:xfrm>
              <a:off x="1916193" y="4274493"/>
              <a:ext cx="1375891" cy="672030"/>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en-US" sz="1100" dirty="0">
                  <a:solidFill>
                    <a:schemeClr val="bg1"/>
                  </a:solidFill>
                  <a:latin typeface="Arial" charset="0"/>
                </a:rPr>
                <a:t>Risk Perception and Communication</a:t>
              </a:r>
            </a:p>
          </p:txBody>
        </p:sp>
        <p:sp>
          <p:nvSpPr>
            <p:cNvPr id="8" name="Rounded Rectangle 7"/>
            <p:cNvSpPr/>
            <p:nvPr/>
          </p:nvSpPr>
          <p:spPr bwMode="auto">
            <a:xfrm>
              <a:off x="4723010" y="4132647"/>
              <a:ext cx="1669414" cy="955724"/>
            </a:xfrm>
            <a:prstGeom prst="roundRect">
              <a:avLst/>
            </a:prstGeom>
            <a:gradFill flip="none" rotWithShape="1">
              <a:gsLst>
                <a:gs pos="2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Arial" charset="0"/>
                </a:rPr>
                <a:t>Risk Management / Operations Research</a:t>
              </a:r>
            </a:p>
          </p:txBody>
        </p:sp>
        <p:cxnSp>
          <p:nvCxnSpPr>
            <p:cNvPr id="10" name="Straight Arrow Connector 9"/>
            <p:cNvCxnSpPr>
              <a:stCxn id="4" idx="3"/>
            </p:cNvCxnSpPr>
            <p:nvPr/>
          </p:nvCxnSpPr>
          <p:spPr bwMode="auto">
            <a:xfrm>
              <a:off x="3374637" y="3543816"/>
              <a:ext cx="1412581" cy="661952"/>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13" name="Straight Arrow Connector 12"/>
            <p:cNvCxnSpPr>
              <a:endCxn id="8" idx="1"/>
            </p:cNvCxnSpPr>
            <p:nvPr/>
          </p:nvCxnSpPr>
          <p:spPr bwMode="auto">
            <a:xfrm>
              <a:off x="3292084" y="4594105"/>
              <a:ext cx="1430926" cy="16404"/>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22" name="Straight Arrow Connector 21"/>
            <p:cNvCxnSpPr>
              <a:stCxn id="8" idx="3"/>
            </p:cNvCxnSpPr>
            <p:nvPr/>
          </p:nvCxnSpPr>
          <p:spPr bwMode="auto">
            <a:xfrm>
              <a:off x="6392424" y="4610509"/>
              <a:ext cx="770499" cy="0"/>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cxnSp>
          <p:nvCxnSpPr>
            <p:cNvPr id="29" name="Elbow Connector 28"/>
            <p:cNvCxnSpPr>
              <a:stCxn id="8" idx="0"/>
            </p:cNvCxnSpPr>
            <p:nvPr/>
          </p:nvCxnSpPr>
          <p:spPr bwMode="auto">
            <a:xfrm rot="16200000" flipV="1">
              <a:off x="2897880" y="1472809"/>
              <a:ext cx="1146139" cy="4173535"/>
            </a:xfrm>
            <a:prstGeom prst="bentConnector2">
              <a:avLst/>
            </a:prstGeom>
            <a:solidFill>
              <a:schemeClr val="accent1"/>
            </a:solidFill>
            <a:ln w="28575" cap="flat" cmpd="sng" algn="ctr">
              <a:solidFill>
                <a:schemeClr val="tx1"/>
              </a:solidFill>
              <a:prstDash val="sysDash"/>
              <a:round/>
              <a:headEnd type="none" w="med" len="med"/>
              <a:tailEnd type="none"/>
            </a:ln>
            <a:effectLst/>
          </p:spPr>
        </p:cxnSp>
        <p:cxnSp>
          <p:nvCxnSpPr>
            <p:cNvPr id="31" name="Straight Arrow Connector 30"/>
            <p:cNvCxnSpPr>
              <a:endCxn id="7" idx="0"/>
            </p:cNvCxnSpPr>
            <p:nvPr/>
          </p:nvCxnSpPr>
          <p:spPr bwMode="auto">
            <a:xfrm>
              <a:off x="2604138" y="3953596"/>
              <a:ext cx="1" cy="32089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cxnSp>
          <p:nvCxnSpPr>
            <p:cNvPr id="34" name="Straight Arrow Connector 33"/>
            <p:cNvCxnSpPr>
              <a:endCxn id="6" idx="0"/>
            </p:cNvCxnSpPr>
            <p:nvPr/>
          </p:nvCxnSpPr>
          <p:spPr bwMode="auto">
            <a:xfrm>
              <a:off x="2604138" y="4952206"/>
              <a:ext cx="0" cy="325294"/>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37" name="Rounded Rectangle 36"/>
            <p:cNvSpPr/>
            <p:nvPr/>
          </p:nvSpPr>
          <p:spPr bwMode="auto">
            <a:xfrm>
              <a:off x="3503053" y="3764467"/>
              <a:ext cx="1008987" cy="1702162"/>
            </a:xfrm>
            <a:prstGeom prst="roundRect">
              <a:avLst/>
            </a:prstGeom>
            <a:gradFill flip="none" rotWithShape="1">
              <a:gsLst>
                <a:gs pos="75000">
                  <a:srgbClr val="003399"/>
                </a:gs>
                <a:gs pos="0">
                  <a:srgbClr val="003399">
                    <a:alpha val="50000"/>
                  </a:srgbClr>
                </a:gs>
                <a:gs pos="100000">
                  <a:srgbClr val="003399"/>
                </a:gs>
              </a:gsLst>
              <a:lin ang="540000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en-US" sz="7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a:ln>
                    <a:noFill/>
                  </a:ln>
                  <a:solidFill>
                    <a:schemeClr val="bg1"/>
                  </a:solidFill>
                  <a:effectLst/>
                  <a:latin typeface="Arial" charset="0"/>
                </a:rPr>
                <a:t>End-to-End Research Transition</a:t>
              </a:r>
            </a:p>
          </p:txBody>
        </p:sp>
        <p:cxnSp>
          <p:nvCxnSpPr>
            <p:cNvPr id="43" name="Straight Arrow Connector 42"/>
            <p:cNvCxnSpPr>
              <a:endCxn id="4" idx="1"/>
            </p:cNvCxnSpPr>
            <p:nvPr/>
          </p:nvCxnSpPr>
          <p:spPr bwMode="auto">
            <a:xfrm>
              <a:off x="1384182" y="3543816"/>
              <a:ext cx="449458" cy="0"/>
            </a:xfrm>
            <a:prstGeom prst="straightConnector1">
              <a:avLst/>
            </a:prstGeom>
            <a:solidFill>
              <a:schemeClr val="accent1"/>
            </a:solidFill>
            <a:ln w="28575" cap="flat" cmpd="sng" algn="ctr">
              <a:solidFill>
                <a:schemeClr val="tx1"/>
              </a:solidFill>
              <a:prstDash val="sysDash"/>
              <a:round/>
              <a:headEnd type="none" w="med" len="med"/>
              <a:tailEnd type="stealth" w="lg" len="lg"/>
            </a:ln>
            <a:effectLst/>
          </p:spPr>
        </p:cxnSp>
        <p:cxnSp>
          <p:nvCxnSpPr>
            <p:cNvPr id="53" name="Straight Arrow Connector 52"/>
            <p:cNvCxnSpPr/>
            <p:nvPr/>
          </p:nvCxnSpPr>
          <p:spPr bwMode="auto">
            <a:xfrm>
              <a:off x="1384182" y="4610509"/>
              <a:ext cx="532012" cy="0"/>
            </a:xfrm>
            <a:prstGeom prst="straightConnector1">
              <a:avLst/>
            </a:prstGeom>
            <a:solidFill>
              <a:schemeClr val="accent1"/>
            </a:solidFill>
            <a:ln w="28575" cap="flat" cmpd="sng" algn="ctr">
              <a:solidFill>
                <a:schemeClr val="tx1"/>
              </a:solidFill>
              <a:prstDash val="sysDash"/>
              <a:round/>
              <a:headEnd type="none" w="med" len="med"/>
              <a:tailEnd type="stealth" w="lg" len="lg"/>
            </a:ln>
            <a:effectLst/>
          </p:spPr>
        </p:cxnSp>
        <p:cxnSp>
          <p:nvCxnSpPr>
            <p:cNvPr id="54" name="Straight Arrow Connector 53"/>
            <p:cNvCxnSpPr/>
            <p:nvPr/>
          </p:nvCxnSpPr>
          <p:spPr bwMode="auto">
            <a:xfrm>
              <a:off x="1384182" y="5687280"/>
              <a:ext cx="449458" cy="0"/>
            </a:xfrm>
            <a:prstGeom prst="straightConnector1">
              <a:avLst/>
            </a:prstGeom>
            <a:solidFill>
              <a:schemeClr val="accent1"/>
            </a:solidFill>
            <a:ln w="28575" cap="flat" cmpd="sng" algn="ctr">
              <a:solidFill>
                <a:schemeClr val="tx1"/>
              </a:solidFill>
              <a:prstDash val="sysDash"/>
              <a:round/>
              <a:headEnd type="none" w="med" len="med"/>
              <a:tailEnd type="stealth" w="lg" len="lg"/>
            </a:ln>
            <a:effectLst/>
          </p:spPr>
        </p:cxnSp>
        <p:cxnSp>
          <p:nvCxnSpPr>
            <p:cNvPr id="57" name="Elbow Connector 56"/>
            <p:cNvCxnSpPr/>
            <p:nvPr/>
          </p:nvCxnSpPr>
          <p:spPr bwMode="auto">
            <a:xfrm rot="10800000" flipV="1">
              <a:off x="1384182" y="5088371"/>
              <a:ext cx="4173535" cy="1134775"/>
            </a:xfrm>
            <a:prstGeom prst="bentConnector3">
              <a:avLst>
                <a:gd name="adj1" fmla="val 110"/>
              </a:avLst>
            </a:prstGeom>
            <a:solidFill>
              <a:schemeClr val="accent1"/>
            </a:solidFill>
            <a:ln w="28575" cap="flat" cmpd="sng" algn="ctr">
              <a:solidFill>
                <a:schemeClr val="tx1"/>
              </a:solidFill>
              <a:prstDash val="sysDash"/>
              <a:round/>
              <a:headEnd type="none" w="med" len="med"/>
              <a:tailEnd type="none"/>
            </a:ln>
            <a:effectLst/>
          </p:spPr>
        </p:cxnSp>
        <p:cxnSp>
          <p:nvCxnSpPr>
            <p:cNvPr id="64" name="Straight Connector 63"/>
            <p:cNvCxnSpPr/>
            <p:nvPr/>
          </p:nvCxnSpPr>
          <p:spPr bwMode="auto">
            <a:xfrm flipH="1">
              <a:off x="1384181" y="2986507"/>
              <a:ext cx="1" cy="3236639"/>
            </a:xfrm>
            <a:prstGeom prst="line">
              <a:avLst/>
            </a:prstGeom>
            <a:solidFill>
              <a:schemeClr val="accent1"/>
            </a:solidFill>
            <a:ln w="28575" cap="flat" cmpd="sng" algn="ctr">
              <a:solidFill>
                <a:schemeClr val="tx1"/>
              </a:solidFill>
              <a:prstDash val="sysDash"/>
              <a:round/>
              <a:headEnd type="none" w="med" len="med"/>
              <a:tailEnd type="none" w="med" len="med"/>
            </a:ln>
            <a:effectLst/>
          </p:spPr>
        </p:cxnSp>
        <p:cxnSp>
          <p:nvCxnSpPr>
            <p:cNvPr id="16" name="Straight Arrow Connector 15"/>
            <p:cNvCxnSpPr/>
            <p:nvPr/>
          </p:nvCxnSpPr>
          <p:spPr bwMode="auto">
            <a:xfrm flipV="1">
              <a:off x="3374637" y="5028786"/>
              <a:ext cx="1412581" cy="608691"/>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8644" y="5370056"/>
              <a:ext cx="953575" cy="62730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3934" y="3806059"/>
              <a:ext cx="1115208" cy="693481"/>
            </a:xfrm>
            <a:prstGeom prst="rect">
              <a:avLst/>
            </a:prstGeom>
          </p:spPr>
        </p:pic>
        <p:sp>
          <p:nvSpPr>
            <p:cNvPr id="12" name="TextBox 11"/>
            <p:cNvSpPr txBox="1"/>
            <p:nvPr/>
          </p:nvSpPr>
          <p:spPr>
            <a:xfrm>
              <a:off x="6434437" y="2895600"/>
              <a:ext cx="1463040" cy="640080"/>
            </a:xfrm>
            <a:prstGeom prst="rect">
              <a:avLst/>
            </a:prstGeom>
            <a:noFill/>
            <a:ln>
              <a:solidFill>
                <a:srgbClr val="003399"/>
              </a:solidFill>
            </a:ln>
            <a:effectLst>
              <a:glow rad="101600">
                <a:srgbClr val="003399">
                  <a:alpha val="40000"/>
                </a:srgbClr>
              </a:glow>
            </a:effectLst>
          </p:spPr>
          <p:txBody>
            <a:bodyPr wrap="square" rtlCol="0">
              <a:spAutoFit/>
            </a:bodyPr>
            <a:lstStyle/>
            <a:p>
              <a:pPr algn="ctr"/>
              <a:r>
                <a:rPr lang="en-US" sz="1200" b="1" dirty="0">
                  <a:solidFill>
                    <a:srgbClr val="003399"/>
                  </a:solidFill>
                </a:rPr>
                <a:t>Risk-Based Policy- and Decision-Making Impact</a:t>
              </a:r>
            </a:p>
          </p:txBody>
        </p:sp>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10863" r="29063" b="7247"/>
            <a:stretch/>
          </p:blipFill>
          <p:spPr>
            <a:xfrm>
              <a:off x="6803857" y="4720859"/>
              <a:ext cx="1037839" cy="766387"/>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60876" y="5281928"/>
              <a:ext cx="963124" cy="568610"/>
            </a:xfrm>
            <a:prstGeom prst="rect">
              <a:avLst/>
            </a:prstGeom>
          </p:spPr>
        </p:pic>
        <p:sp>
          <p:nvSpPr>
            <p:cNvPr id="28" name="TextBox 27"/>
            <p:cNvSpPr txBox="1"/>
            <p:nvPr/>
          </p:nvSpPr>
          <p:spPr>
            <a:xfrm>
              <a:off x="6106738" y="6097059"/>
              <a:ext cx="1650451" cy="461665"/>
            </a:xfrm>
            <a:prstGeom prst="rect">
              <a:avLst/>
            </a:prstGeom>
            <a:noFill/>
            <a:ln>
              <a:solidFill>
                <a:srgbClr val="003399"/>
              </a:solidFill>
            </a:ln>
            <a:effectLst>
              <a:glow rad="101600">
                <a:srgbClr val="003399">
                  <a:alpha val="40000"/>
                </a:srgbClr>
              </a:glow>
            </a:effectLst>
          </p:spPr>
          <p:txBody>
            <a:bodyPr wrap="square" rtlCol="0">
              <a:spAutoFit/>
            </a:bodyPr>
            <a:lstStyle>
              <a:defPPr>
                <a:defRPr lang="en-US"/>
              </a:defPPr>
              <a:lvl1pPr algn="ctr">
                <a:defRPr sz="1400" b="1">
                  <a:solidFill>
                    <a:srgbClr val="003399"/>
                  </a:solidFill>
                </a:defRPr>
              </a:lvl1pPr>
            </a:lstStyle>
            <a:p>
              <a:r>
                <a:rPr lang="en-US" sz="1200" dirty="0"/>
                <a:t>Risk-Based Resource Allocation Impact</a:t>
              </a:r>
            </a:p>
          </p:txBody>
        </p:sp>
        <p:sp>
          <p:nvSpPr>
            <p:cNvPr id="27" name="TextBox 26"/>
            <p:cNvSpPr txBox="1"/>
            <p:nvPr/>
          </p:nvSpPr>
          <p:spPr>
            <a:xfrm>
              <a:off x="4080927" y="3096783"/>
              <a:ext cx="1394236" cy="338554"/>
            </a:xfrm>
            <a:prstGeom prst="rect">
              <a:avLst/>
            </a:prstGeom>
            <a:noFill/>
            <a:ln>
              <a:solidFill>
                <a:srgbClr val="003399"/>
              </a:solidFill>
            </a:ln>
            <a:effectLst>
              <a:glow rad="101600">
                <a:srgbClr val="003399">
                  <a:alpha val="40000"/>
                </a:srgbClr>
              </a:glow>
            </a:effectLst>
          </p:spPr>
          <p:txBody>
            <a:bodyPr wrap="square" rtlCol="0">
              <a:spAutoFit/>
            </a:bodyPr>
            <a:lstStyle/>
            <a:p>
              <a:pPr algn="ctr"/>
              <a:r>
                <a:rPr lang="en-US" sz="1600" b="1" dirty="0">
                  <a:solidFill>
                    <a:srgbClr val="003399"/>
                  </a:solidFill>
                </a:rPr>
                <a:t>Immersion</a:t>
              </a:r>
            </a:p>
          </p:txBody>
        </p:sp>
      </p:grpSp>
      <p:sp>
        <p:nvSpPr>
          <p:cNvPr id="30" name="Rectangle: Rounded Corners 29">
            <a:extLst>
              <a:ext uri="{FF2B5EF4-FFF2-40B4-BE49-F238E27FC236}">
                <a16:creationId xmlns:a16="http://schemas.microsoft.com/office/drawing/2014/main" id="{0449148F-E3D3-46D5-B627-FB9986EB5092}"/>
              </a:ext>
            </a:extLst>
          </p:cNvPr>
          <p:cNvSpPr/>
          <p:nvPr/>
        </p:nvSpPr>
        <p:spPr>
          <a:xfrm>
            <a:off x="4009978" y="3185140"/>
            <a:ext cx="1554480" cy="45720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B3FEFC07-6EA1-4B77-AC6B-1D1A67D8D2EC}"/>
              </a:ext>
            </a:extLst>
          </p:cNvPr>
          <p:cNvSpPr/>
          <p:nvPr/>
        </p:nvSpPr>
        <p:spPr>
          <a:xfrm>
            <a:off x="3421492" y="3860826"/>
            <a:ext cx="1188720" cy="182880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2498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F87DC24-6A2F-42BB-8DA6-9BF529C22F9D}"/>
              </a:ext>
            </a:extLst>
          </p:cNvPr>
          <p:cNvSpPr>
            <a:spLocks noGrp="1" noChangeArrowheads="1"/>
          </p:cNvSpPr>
          <p:nvPr>
            <p:ph type="title"/>
          </p:nvPr>
        </p:nvSpPr>
        <p:spPr>
          <a:xfrm>
            <a:off x="762000" y="488950"/>
            <a:ext cx="7570788" cy="1090613"/>
          </a:xfrm>
        </p:spPr>
        <p:txBody>
          <a:bodyPr>
            <a:normAutofit fontScale="90000"/>
          </a:bodyPr>
          <a:lstStyle/>
          <a:p>
            <a:r>
              <a:rPr lang="en-US" altLang="en-US" dirty="0">
                <a:ea typeface="ＭＳ Ｐゴシック" panose="020B0600070205080204" pitchFamily="34" charset="-128"/>
              </a:rPr>
              <a:t>PortSec – Tech Transition Process</a:t>
            </a:r>
          </a:p>
        </p:txBody>
      </p:sp>
      <p:sp>
        <p:nvSpPr>
          <p:cNvPr id="31747" name="Content Placeholder 2">
            <a:extLst>
              <a:ext uri="{FF2B5EF4-FFF2-40B4-BE49-F238E27FC236}">
                <a16:creationId xmlns:a16="http://schemas.microsoft.com/office/drawing/2014/main" id="{A5F02721-DEBF-42DF-B8B3-82570D48A7AB}"/>
              </a:ext>
            </a:extLst>
          </p:cNvPr>
          <p:cNvSpPr>
            <a:spLocks noGrp="1" noChangeArrowheads="1"/>
          </p:cNvSpPr>
          <p:nvPr>
            <p:ph idx="1"/>
          </p:nvPr>
        </p:nvSpPr>
        <p:spPr>
          <a:xfrm>
            <a:off x="811212" y="1447800"/>
            <a:ext cx="5665788" cy="5105400"/>
          </a:xfrm>
        </p:spPr>
        <p:txBody>
          <a:bodyPr>
            <a:normAutofit fontScale="92500" lnSpcReduction="20000"/>
          </a:bodyPr>
          <a:lstStyle/>
          <a:p>
            <a:pPr marL="177800" indent="-177800"/>
            <a:r>
              <a:rPr lang="en-US" altLang="en-US" sz="2000" b="1" dirty="0">
                <a:ea typeface="ＭＳ Ｐゴシック" panose="020B0600070205080204" pitchFamily="34" charset="-128"/>
              </a:rPr>
              <a:t>Developed &amp; Installed Prototype at POLA Police Headquarters</a:t>
            </a:r>
          </a:p>
          <a:p>
            <a:pPr marL="577850" lvl="1" indent="-177800"/>
            <a:r>
              <a:rPr lang="en-US" altLang="en-US" dirty="0">
                <a:solidFill>
                  <a:srgbClr val="800000"/>
                </a:solidFill>
                <a:ea typeface="ＭＳ Ｐゴシック" panose="020B0600070205080204" pitchFamily="34" charset="-128"/>
              </a:rPr>
              <a:t>Immersion into day-to-day operations (POLA &amp; POLB)</a:t>
            </a:r>
          </a:p>
          <a:p>
            <a:pPr marL="577850" lvl="1" indent="-177800"/>
            <a:r>
              <a:rPr lang="en-US" altLang="en-US" dirty="0">
                <a:solidFill>
                  <a:srgbClr val="800000"/>
                </a:solidFill>
                <a:ea typeface="ＭＳ Ｐゴシック" panose="020B0600070205080204" pitchFamily="34" charset="-128"/>
              </a:rPr>
              <a:t>Multiple evaluation versions of prototype</a:t>
            </a:r>
          </a:p>
          <a:p>
            <a:pPr marL="577850" lvl="1" indent="-177800"/>
            <a:r>
              <a:rPr lang="en-US" altLang="en-US" dirty="0">
                <a:solidFill>
                  <a:srgbClr val="800000"/>
                </a:solidFill>
                <a:ea typeface="ＭＳ Ｐゴシック" panose="020B0600070205080204" pitchFamily="34" charset="-128"/>
              </a:rPr>
              <a:t>Discussions with various venders on funding to “harden” technology into a sustainable product</a:t>
            </a:r>
          </a:p>
          <a:p>
            <a:pPr marL="177800" indent="-177800"/>
            <a:r>
              <a:rPr lang="en-US" altLang="en-US" b="1" dirty="0">
                <a:ea typeface="ＭＳ Ｐゴシック" panose="020B0600070205080204" pitchFamily="34" charset="-128"/>
              </a:rPr>
              <a:t>Outcome</a:t>
            </a:r>
            <a:endParaRPr lang="en-US" altLang="en-US" b="1" dirty="0">
              <a:solidFill>
                <a:srgbClr val="800000"/>
              </a:solidFill>
              <a:ea typeface="ＭＳ Ｐゴシック" panose="020B0600070205080204" pitchFamily="34" charset="-128"/>
            </a:endParaRPr>
          </a:p>
          <a:p>
            <a:pPr marL="577850" lvl="1" indent="-177800"/>
            <a:r>
              <a:rPr lang="en-US" altLang="en-US" dirty="0">
                <a:solidFill>
                  <a:srgbClr val="800000"/>
                </a:solidFill>
                <a:ea typeface="ＭＳ Ｐゴシック" panose="020B0600070205080204" pitchFamily="34" charset="-128"/>
              </a:rPr>
              <a:t>PortSec technology heavily influenced the development of a POLA Police-funded solution</a:t>
            </a:r>
          </a:p>
          <a:p>
            <a:pPr marL="577850" lvl="1" indent="-177800"/>
            <a:r>
              <a:rPr lang="en-US" altLang="en-US" dirty="0">
                <a:solidFill>
                  <a:srgbClr val="800000"/>
                </a:solidFill>
                <a:ea typeface="ＭＳ Ｐゴシック" panose="020B0600070205080204" pitchFamily="34" charset="-128"/>
              </a:rPr>
              <a:t>Solution is in use today </a:t>
            </a:r>
          </a:p>
          <a:p>
            <a:pPr marL="177800" indent="-177800"/>
            <a:endParaRPr lang="en-US" altLang="en-US" b="1" dirty="0">
              <a:ea typeface="ＭＳ Ｐゴシック" panose="020B0600070205080204" pitchFamily="34" charset="-128"/>
            </a:endParaRPr>
          </a:p>
          <a:p>
            <a:pPr marL="577850" lvl="1" indent="-177800"/>
            <a:endParaRPr lang="en-US" altLang="en-US" b="1" dirty="0">
              <a:solidFill>
                <a:srgbClr val="800000"/>
              </a:solidFill>
              <a:ea typeface="ＭＳ Ｐゴシック" panose="020B0600070205080204" pitchFamily="34" charset="-128"/>
            </a:endParaRPr>
          </a:p>
          <a:p>
            <a:pPr marL="577850" lvl="1" indent="-177800"/>
            <a:endParaRPr lang="en-US" altLang="en-US" b="1" dirty="0">
              <a:solidFill>
                <a:srgbClr val="800000"/>
              </a:solidFill>
              <a:ea typeface="ＭＳ Ｐゴシック" panose="020B0600070205080204" pitchFamily="34" charset="-128"/>
            </a:endParaRPr>
          </a:p>
          <a:p>
            <a:pPr marL="177800" indent="-177800"/>
            <a:endParaRPr lang="en-US" altLang="en-US" sz="800" b="1" dirty="0">
              <a:solidFill>
                <a:srgbClr val="FF0000"/>
              </a:solidFill>
              <a:ea typeface="ＭＳ Ｐゴシック" panose="020B0600070205080204" pitchFamily="34" charset="-128"/>
            </a:endParaRPr>
          </a:p>
        </p:txBody>
      </p:sp>
      <p:pic>
        <p:nvPicPr>
          <p:cNvPr id="34818" name="Picture 2" descr="Join the Los Angeles Port Police | Employment | Port of Los Angeles">
            <a:extLst>
              <a:ext uri="{FF2B5EF4-FFF2-40B4-BE49-F238E27FC236}">
                <a16:creationId xmlns:a16="http://schemas.microsoft.com/office/drawing/2014/main" id="{031CF278-ACDC-4E55-8E09-0E538DB85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125214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4820" name="Picture 4" descr="Join the Los Angeles Port Police | Employment | Port of Los Angeles">
            <a:extLst>
              <a:ext uri="{FF2B5EF4-FFF2-40B4-BE49-F238E27FC236}">
                <a16:creationId xmlns:a16="http://schemas.microsoft.com/office/drawing/2014/main" id="{71D2180D-CC61-4603-95DE-F842A8AFB0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6212" y="3035300"/>
            <a:ext cx="26670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4822" name="Picture 6" descr="Port of Los Angeles Police Headquarters | SVA Architects">
            <a:extLst>
              <a:ext uri="{FF2B5EF4-FFF2-40B4-BE49-F238E27FC236}">
                <a16:creationId xmlns:a16="http://schemas.microsoft.com/office/drawing/2014/main" id="{D87775AA-2E56-4F65-AE1E-9EBFFFEAD9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6950" y="5091112"/>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BED7-6FE3-46B0-9B8E-D6E3BC0EF090}"/>
              </a:ext>
            </a:extLst>
          </p:cNvPr>
          <p:cNvSpPr>
            <a:spLocks noGrp="1"/>
          </p:cNvSpPr>
          <p:nvPr>
            <p:ph type="title"/>
          </p:nvPr>
        </p:nvSpPr>
        <p:spPr/>
        <p:txBody>
          <a:bodyPr>
            <a:normAutofit fontScale="90000"/>
          </a:bodyPr>
          <a:lstStyle/>
          <a:p>
            <a:r>
              <a:rPr lang="en-US" dirty="0"/>
              <a:t>CREATE’s Research Transition Pathway</a:t>
            </a:r>
          </a:p>
        </p:txBody>
      </p:sp>
      <p:pic>
        <p:nvPicPr>
          <p:cNvPr id="5" name="Picture 4">
            <a:extLst>
              <a:ext uri="{FF2B5EF4-FFF2-40B4-BE49-F238E27FC236}">
                <a16:creationId xmlns:a16="http://schemas.microsoft.com/office/drawing/2014/main" id="{5DF1EB69-8787-4359-8E35-5E908BF287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8229600" cy="4903008"/>
          </a:xfrm>
          <a:prstGeom prst="rect">
            <a:avLst/>
          </a:prstGeom>
          <a:noFill/>
        </p:spPr>
      </p:pic>
      <p:sp>
        <p:nvSpPr>
          <p:cNvPr id="6" name="Rectangle: Rounded Corners 5">
            <a:extLst>
              <a:ext uri="{FF2B5EF4-FFF2-40B4-BE49-F238E27FC236}">
                <a16:creationId xmlns:a16="http://schemas.microsoft.com/office/drawing/2014/main" id="{41697A2E-A768-4C4F-9315-23D9F5D2133E}"/>
              </a:ext>
            </a:extLst>
          </p:cNvPr>
          <p:cNvSpPr/>
          <p:nvPr/>
        </p:nvSpPr>
        <p:spPr>
          <a:xfrm>
            <a:off x="2895600" y="2895600"/>
            <a:ext cx="1554480" cy="228600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14461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5AF-FCDA-4975-B57D-6EE7D5EF19D6}"/>
              </a:ext>
            </a:extLst>
          </p:cNvPr>
          <p:cNvSpPr>
            <a:spLocks noGrp="1"/>
          </p:cNvSpPr>
          <p:nvPr>
            <p:ph type="title"/>
          </p:nvPr>
        </p:nvSpPr>
        <p:spPr>
          <a:xfrm>
            <a:off x="762000" y="609600"/>
            <a:ext cx="8229600" cy="990600"/>
          </a:xfrm>
        </p:spPr>
        <p:txBody>
          <a:bodyPr>
            <a:noAutofit/>
          </a:bodyPr>
          <a:lstStyle/>
          <a:p>
            <a:r>
              <a:rPr lang="en-US" sz="4000" dirty="0"/>
              <a:t>Practical Operational Domain Partners</a:t>
            </a:r>
          </a:p>
        </p:txBody>
      </p:sp>
      <p:sp>
        <p:nvSpPr>
          <p:cNvPr id="3" name="Content Placeholder 2">
            <a:extLst>
              <a:ext uri="{FF2B5EF4-FFF2-40B4-BE49-F238E27FC236}">
                <a16:creationId xmlns:a16="http://schemas.microsoft.com/office/drawing/2014/main" id="{D11DE685-2707-4DD4-A20F-49449816B229}"/>
              </a:ext>
            </a:extLst>
          </p:cNvPr>
          <p:cNvSpPr txBox="1">
            <a:spLocks/>
          </p:cNvSpPr>
          <p:nvPr/>
        </p:nvSpPr>
        <p:spPr>
          <a:xfrm>
            <a:off x="1199745" y="1676400"/>
            <a:ext cx="7520715" cy="48485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lnSpc>
                <a:spcPct val="90000"/>
              </a:lnSpc>
              <a:spcBef>
                <a:spcPts val="300"/>
              </a:spcBef>
            </a:pPr>
            <a:r>
              <a:rPr lang="en-US" sz="2200" dirty="0"/>
              <a:t>CBP</a:t>
            </a:r>
          </a:p>
          <a:p>
            <a:pPr marL="274320" indent="-274320">
              <a:lnSpc>
                <a:spcPct val="90000"/>
              </a:lnSpc>
              <a:spcBef>
                <a:spcPts val="300"/>
              </a:spcBef>
            </a:pPr>
            <a:r>
              <a:rPr lang="en-US" sz="2200" dirty="0"/>
              <a:t>CISA</a:t>
            </a:r>
            <a:endParaRPr lang="en-US" sz="2000" dirty="0"/>
          </a:p>
          <a:p>
            <a:pPr marL="274320" indent="-274320">
              <a:lnSpc>
                <a:spcPct val="90000"/>
              </a:lnSpc>
              <a:spcBef>
                <a:spcPts val="300"/>
              </a:spcBef>
            </a:pPr>
            <a:r>
              <a:rPr lang="en-US" sz="2200" dirty="0"/>
              <a:t>DNDO</a:t>
            </a:r>
          </a:p>
          <a:p>
            <a:pPr marL="274320" indent="-274320">
              <a:lnSpc>
                <a:spcPct val="90000"/>
              </a:lnSpc>
              <a:spcBef>
                <a:spcPts val="300"/>
              </a:spcBef>
            </a:pPr>
            <a:r>
              <a:rPr lang="en-US" sz="2200" dirty="0"/>
              <a:t>FAMS</a:t>
            </a:r>
          </a:p>
          <a:p>
            <a:pPr marL="274320" indent="-274320">
              <a:lnSpc>
                <a:spcPct val="90000"/>
              </a:lnSpc>
              <a:spcBef>
                <a:spcPts val="300"/>
              </a:spcBef>
            </a:pPr>
            <a:r>
              <a:rPr lang="en-US" sz="2200" dirty="0"/>
              <a:t>ICE</a:t>
            </a:r>
          </a:p>
          <a:p>
            <a:pPr marL="274320" indent="-274320">
              <a:lnSpc>
                <a:spcPct val="90000"/>
              </a:lnSpc>
              <a:spcBef>
                <a:spcPts val="300"/>
              </a:spcBef>
            </a:pPr>
            <a:r>
              <a:rPr lang="en-US" sz="2200" dirty="0"/>
              <a:t>NBIC</a:t>
            </a:r>
          </a:p>
          <a:p>
            <a:pPr marL="274320" indent="-274320">
              <a:lnSpc>
                <a:spcPct val="90000"/>
              </a:lnSpc>
              <a:spcBef>
                <a:spcPts val="300"/>
              </a:spcBef>
            </a:pPr>
            <a:r>
              <a:rPr lang="en-US" sz="2200" dirty="0"/>
              <a:t>TSA</a:t>
            </a:r>
          </a:p>
          <a:p>
            <a:pPr marL="274320" indent="-274320">
              <a:lnSpc>
                <a:spcPct val="90000"/>
              </a:lnSpc>
              <a:spcBef>
                <a:spcPts val="300"/>
              </a:spcBef>
            </a:pPr>
            <a:r>
              <a:rPr lang="en-US" sz="2200" dirty="0"/>
              <a:t>USCG</a:t>
            </a:r>
          </a:p>
          <a:p>
            <a:pPr marL="274320" indent="-274320">
              <a:lnSpc>
                <a:spcPct val="90000"/>
              </a:lnSpc>
              <a:spcBef>
                <a:spcPts val="300"/>
              </a:spcBef>
            </a:pPr>
            <a:r>
              <a:rPr lang="en-US" sz="2200" dirty="0"/>
              <a:t>Cal OES / CalEMA / CA OHS / CEC</a:t>
            </a:r>
          </a:p>
          <a:p>
            <a:pPr marL="274320" indent="-274320">
              <a:lnSpc>
                <a:spcPct val="90000"/>
              </a:lnSpc>
              <a:spcBef>
                <a:spcPts val="300"/>
              </a:spcBef>
            </a:pPr>
            <a:r>
              <a:rPr lang="en-US" sz="2200" dirty="0"/>
              <a:t>JRIC</a:t>
            </a:r>
          </a:p>
          <a:p>
            <a:pPr marL="274320" indent="-274320">
              <a:lnSpc>
                <a:spcPct val="90000"/>
              </a:lnSpc>
              <a:spcBef>
                <a:spcPts val="300"/>
              </a:spcBef>
            </a:pPr>
            <a:r>
              <a:rPr lang="en-US" sz="2200" dirty="0"/>
              <a:t>LA County Sheriffs Dept.</a:t>
            </a:r>
          </a:p>
          <a:p>
            <a:pPr marL="274320" indent="-274320">
              <a:lnSpc>
                <a:spcPct val="90000"/>
              </a:lnSpc>
              <a:spcBef>
                <a:spcPts val="300"/>
              </a:spcBef>
            </a:pPr>
            <a:r>
              <a:rPr lang="en-US" sz="2200" dirty="0"/>
              <a:t>LAX International Airports</a:t>
            </a:r>
          </a:p>
          <a:p>
            <a:pPr marL="274320" indent="-274320">
              <a:lnSpc>
                <a:spcPct val="90000"/>
              </a:lnSpc>
              <a:spcBef>
                <a:spcPts val="300"/>
              </a:spcBef>
            </a:pPr>
            <a:r>
              <a:rPr lang="en-US" sz="2200" dirty="0"/>
              <a:t>Ports of LA &amp; LB</a:t>
            </a:r>
          </a:p>
          <a:p>
            <a:pPr marL="274320" indent="-274320">
              <a:lnSpc>
                <a:spcPct val="90000"/>
              </a:lnSpc>
              <a:spcBef>
                <a:spcPts val="300"/>
              </a:spcBef>
            </a:pPr>
            <a:r>
              <a:rPr lang="en-US" sz="2200" dirty="0"/>
              <a:t>Ohio Highway Patrol</a:t>
            </a:r>
            <a:endParaRPr lang="en-US" sz="2000" dirty="0"/>
          </a:p>
        </p:txBody>
      </p:sp>
      <p:pic>
        <p:nvPicPr>
          <p:cNvPr id="4" name="Picture 2" descr="http://seiu1000.org/campaigns/cdcr/California-CDCR-Logo.png">
            <a:extLst>
              <a:ext uri="{FF2B5EF4-FFF2-40B4-BE49-F238E27FC236}">
                <a16:creationId xmlns:a16="http://schemas.microsoft.com/office/drawing/2014/main" id="{EB845557-697A-46BC-ABFF-6E06A89703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172118"/>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media-cache-ec1.pinterest.com/avatars/lacountysheriff-1351107840_600.jpg">
            <a:extLst>
              <a:ext uri="{FF2B5EF4-FFF2-40B4-BE49-F238E27FC236}">
                <a16:creationId xmlns:a16="http://schemas.microsoft.com/office/drawing/2014/main" id="{C705B1CA-766C-4CC0-A47E-87F69A7B10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410118"/>
            <a:ext cx="78941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secure.natacs.aero/afsp/images/tsa_seal.png">
            <a:extLst>
              <a:ext uri="{FF2B5EF4-FFF2-40B4-BE49-F238E27FC236}">
                <a16:creationId xmlns:a16="http://schemas.microsoft.com/office/drawing/2014/main" id="{B56301D3-BAA9-42B8-A039-36CAABB3E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935378"/>
            <a:ext cx="19335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www.plaquesandpatches.com/bmz_cache/6/65b954d2084af7f30cbcdce46de3d721.image.200x200.jpg">
            <a:extLst>
              <a:ext uri="{FF2B5EF4-FFF2-40B4-BE49-F238E27FC236}">
                <a16:creationId xmlns:a16="http://schemas.microsoft.com/office/drawing/2014/main" id="{E9CA5465-FE04-4E7B-9CCB-0436C5307B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9860" y="553431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s://encrypted-tbn2.gstatic.com/images?q=tbn:ANd9GcTo0CJUk10AGA3dQxQkkqsRSQWiVWzfidVJ6P1uUiaeqrcX_-10">
            <a:extLst>
              <a:ext uri="{FF2B5EF4-FFF2-40B4-BE49-F238E27FC236}">
                <a16:creationId xmlns:a16="http://schemas.microsoft.com/office/drawing/2014/main" id="{FE4E26E8-E601-4969-8807-E538284BB2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1300" y="4697378"/>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http://www.fiddleheadfocus.com/sites/default/files/CBP-seal.jpg">
            <a:extLst>
              <a:ext uri="{FF2B5EF4-FFF2-40B4-BE49-F238E27FC236}">
                <a16:creationId xmlns:a16="http://schemas.microsoft.com/office/drawing/2014/main" id="{733876A9-6571-432C-88D5-1BBC8152F0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1648118"/>
            <a:ext cx="847725" cy="8477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http://sheriff.lacounty.gov/wps/wcm/connect/e933810046b90e8e861fdf0dc9cefe76/5/jric+footer.JPG?MOD=AJPERES&amp;CACHEID=e933810046b90e8e861fdf0dc9cefe76/5">
            <a:extLst>
              <a:ext uri="{FF2B5EF4-FFF2-40B4-BE49-F238E27FC236}">
                <a16:creationId xmlns:a16="http://schemas.microsoft.com/office/drawing/2014/main" id="{81A66E53-D7E7-4E01-A984-AFDB0967B3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2740" y="1786702"/>
            <a:ext cx="3267720" cy="5705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http://rlv.zcache.com/ohio_state_highway_patrol_patch_square_sticker-p217298761838907506en7ri_216.jpg">
            <a:extLst>
              <a:ext uri="{FF2B5EF4-FFF2-40B4-BE49-F238E27FC236}">
                <a16:creationId xmlns:a16="http://schemas.microsoft.com/office/drawing/2014/main" id="{00C3C6B4-E4D1-4D25-89BA-A05B4422212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29860" y="3724568"/>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08FED8C-75A7-4FE9-9290-7D6880FDE995}"/>
              </a:ext>
            </a:extLst>
          </p:cNvPr>
          <p:cNvPicPr>
            <a:picLocks noChangeAspect="1"/>
          </p:cNvPicPr>
          <p:nvPr/>
        </p:nvPicPr>
        <p:blipFill>
          <a:blip r:embed="rId11"/>
          <a:stretch>
            <a:fillRect/>
          </a:stretch>
        </p:blipFill>
        <p:spPr>
          <a:xfrm>
            <a:off x="5731830" y="2539966"/>
            <a:ext cx="2895600" cy="904875"/>
          </a:xfrm>
          <a:prstGeom prst="rect">
            <a:avLst/>
          </a:prstGeom>
        </p:spPr>
      </p:pic>
      <p:pic>
        <p:nvPicPr>
          <p:cNvPr id="13" name="Picture 12">
            <a:extLst>
              <a:ext uri="{FF2B5EF4-FFF2-40B4-BE49-F238E27FC236}">
                <a16:creationId xmlns:a16="http://schemas.microsoft.com/office/drawing/2014/main" id="{052FB173-15EE-4E78-B20E-BC73573B9135}"/>
              </a:ext>
            </a:extLst>
          </p:cNvPr>
          <p:cNvPicPr>
            <a:picLocks noChangeAspect="1"/>
          </p:cNvPicPr>
          <p:nvPr/>
        </p:nvPicPr>
        <p:blipFill>
          <a:blip r:embed="rId12"/>
          <a:stretch>
            <a:fillRect/>
          </a:stretch>
        </p:blipFill>
        <p:spPr>
          <a:xfrm>
            <a:off x="5163345" y="4888935"/>
            <a:ext cx="1136970" cy="1746285"/>
          </a:xfrm>
          <a:prstGeom prst="rect">
            <a:avLst/>
          </a:prstGeom>
        </p:spPr>
      </p:pic>
    </p:spTree>
    <p:extLst>
      <p:ext uri="{BB962C8B-B14F-4D97-AF65-F5344CB8AC3E}">
        <p14:creationId xmlns:p14="http://schemas.microsoft.com/office/powerpoint/2010/main" val="281138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E5059A-0F2C-4A2F-B573-6E2A97124EE7}"/>
              </a:ext>
            </a:extLst>
          </p:cNvPr>
          <p:cNvSpPr>
            <a:spLocks noGrp="1"/>
          </p:cNvSpPr>
          <p:nvPr>
            <p:ph idx="1"/>
          </p:nvPr>
        </p:nvSpPr>
        <p:spPr>
          <a:xfrm>
            <a:off x="762000" y="1752600"/>
            <a:ext cx="8153400" cy="4572000"/>
          </a:xfrm>
        </p:spPr>
        <p:txBody>
          <a:bodyPr>
            <a:normAutofit lnSpcReduction="10000"/>
          </a:bodyPr>
          <a:lstStyle/>
          <a:p>
            <a:pPr marL="231775" indent="-231775"/>
            <a:r>
              <a:rPr lang="en-US" sz="2400" b="1" dirty="0"/>
              <a:t>ARMOR</a:t>
            </a:r>
            <a:r>
              <a:rPr lang="en-US" sz="2400" dirty="0"/>
              <a:t> – Game Theory-based resource allocation</a:t>
            </a:r>
          </a:p>
          <a:p>
            <a:pPr marL="231775" indent="-231775"/>
            <a:r>
              <a:rPr lang="en-US" sz="2400" b="1" dirty="0"/>
              <a:t>CBP Wait-Time Study</a:t>
            </a:r>
            <a:r>
              <a:rPr lang="en-US" sz="2400" dirty="0"/>
              <a:t> – Economics study of value of CBP OFO 				   officers at US borders</a:t>
            </a:r>
            <a:endParaRPr lang="en-US" sz="2400" b="1" dirty="0"/>
          </a:p>
          <a:p>
            <a:pPr marL="231775" indent="-231775"/>
            <a:r>
              <a:rPr lang="en-US" sz="2400" b="1" dirty="0"/>
              <a:t>DET</a:t>
            </a:r>
            <a:r>
              <a:rPr lang="en-US" sz="2400" dirty="0"/>
              <a:t> – Dirichlet expert elicitation and aggregation tool for risk</a:t>
            </a:r>
          </a:p>
          <a:p>
            <a:pPr marL="231775" indent="-231775">
              <a:spcBef>
                <a:spcPts val="0"/>
              </a:spcBef>
              <a:buNone/>
            </a:pPr>
            <a:r>
              <a:rPr lang="en-US" sz="2400" dirty="0"/>
              <a:t>               analysis</a:t>
            </a:r>
          </a:p>
          <a:p>
            <a:pPr marL="231775" indent="-231775"/>
            <a:r>
              <a:rPr lang="en-US" sz="2400" b="1" dirty="0"/>
              <a:t>E-CAT</a:t>
            </a:r>
            <a:r>
              <a:rPr lang="en-US" sz="2400" dirty="0"/>
              <a:t> – Economic consequence analysis tool</a:t>
            </a:r>
          </a:p>
          <a:p>
            <a:pPr marL="231775" indent="-231775"/>
            <a:r>
              <a:rPr lang="en-US" sz="2400" b="1" dirty="0"/>
              <a:t>EQ Rapid Estimation</a:t>
            </a:r>
            <a:r>
              <a:rPr lang="en-US" sz="2400" dirty="0"/>
              <a:t> – Economic consequence estimating tool</a:t>
            </a:r>
          </a:p>
          <a:p>
            <a:pPr marL="231775" indent="-231775"/>
            <a:r>
              <a:rPr lang="en-US" sz="2400" b="1" dirty="0"/>
              <a:t>MANPADS</a:t>
            </a:r>
            <a:r>
              <a:rPr lang="en-US" sz="2400" dirty="0"/>
              <a:t> – Risk analysis of surface-to-air missile attacks</a:t>
            </a:r>
          </a:p>
          <a:p>
            <a:pPr marL="231775" indent="-231775"/>
            <a:r>
              <a:rPr lang="en-US" sz="2400" b="1" dirty="0" err="1"/>
              <a:t>PortSec</a:t>
            </a:r>
            <a:r>
              <a:rPr lang="en-US" sz="2400" dirty="0"/>
              <a:t> – Port (POLA/LB) risk assessment and resource</a:t>
            </a:r>
          </a:p>
          <a:p>
            <a:pPr marL="0" indent="0">
              <a:spcBef>
                <a:spcPts val="0"/>
              </a:spcBef>
              <a:buNone/>
            </a:pPr>
            <a:r>
              <a:rPr lang="en-US" sz="2400" dirty="0"/>
              <a:t>                        allocation analysis tool</a:t>
            </a:r>
          </a:p>
          <a:p>
            <a:pPr marL="231775" indent="-231775">
              <a:spcBef>
                <a:spcPts val="0"/>
              </a:spcBef>
            </a:pPr>
            <a:r>
              <a:rPr lang="en-US" sz="2400" b="1" dirty="0"/>
              <a:t>Risk Communication</a:t>
            </a:r>
            <a:r>
              <a:rPr lang="en-US" sz="2400" dirty="0"/>
              <a:t> – how to deliver risk  messages for impact</a:t>
            </a:r>
            <a:endParaRPr lang="en-US" sz="2400" b="1" dirty="0"/>
          </a:p>
        </p:txBody>
      </p:sp>
      <p:sp>
        <p:nvSpPr>
          <p:cNvPr id="5" name="Title 4">
            <a:extLst>
              <a:ext uri="{FF2B5EF4-FFF2-40B4-BE49-F238E27FC236}">
                <a16:creationId xmlns:a16="http://schemas.microsoft.com/office/drawing/2014/main" id="{81F6AFB4-12A9-40C1-B4A8-C200F589C865}"/>
              </a:ext>
            </a:extLst>
          </p:cNvPr>
          <p:cNvSpPr>
            <a:spLocks noGrp="1"/>
          </p:cNvSpPr>
          <p:nvPr>
            <p:ph type="title"/>
          </p:nvPr>
        </p:nvSpPr>
        <p:spPr/>
        <p:txBody>
          <a:bodyPr/>
          <a:lstStyle/>
          <a:p>
            <a:r>
              <a:rPr lang="en-US" dirty="0"/>
              <a:t>Transitioned CREATE Projects</a:t>
            </a:r>
          </a:p>
        </p:txBody>
      </p:sp>
    </p:spTree>
    <p:extLst>
      <p:ext uri="{BB962C8B-B14F-4D97-AF65-F5344CB8AC3E}">
        <p14:creationId xmlns:p14="http://schemas.microsoft.com/office/powerpoint/2010/main" val="2726850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4450" y="4572000"/>
            <a:ext cx="7296150" cy="184665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“We have tested IRIS and…</a:t>
            </a:r>
            <a:r>
              <a:rPr kumimoji="0" lang="en-US" sz="1800" b="1" i="0" u="none" strike="noStrike" kern="0" cap="none" spc="0" normalizeH="0" baseline="0" noProof="0" dirty="0">
                <a:ln>
                  <a:noFill/>
                </a:ln>
                <a:solidFill>
                  <a:sysClr val="windowText" lastClr="000000"/>
                </a:solidFill>
                <a:effectLst/>
                <a:uLnTx/>
                <a:uFillTx/>
              </a:rPr>
              <a:t>have continued to expand the number of flights scheduled using IRIS</a:t>
            </a:r>
            <a:r>
              <a:rPr kumimoji="0" lang="en-US" sz="1800" b="0" i="0" u="none" strike="noStrike" kern="0" cap="none" spc="0" normalizeH="0" baseline="0" noProof="0" dirty="0">
                <a:ln>
                  <a:noFill/>
                </a:ln>
                <a:solidFill>
                  <a:sysClr val="windowText" lastClr="000000"/>
                </a:solidFill>
                <a:effectLst/>
                <a:uLnTx/>
                <a:uFillTx/>
              </a:rPr>
              <a:t>. Our exact use of IRIS is sensitive information and we can only state that we are </a:t>
            </a:r>
            <a:r>
              <a:rPr kumimoji="0" lang="en-US" sz="1800" b="1" i="0" u="none" strike="noStrike" kern="0" cap="none" spc="0" normalizeH="0" baseline="0" noProof="0" dirty="0">
                <a:ln>
                  <a:noFill/>
                </a:ln>
                <a:solidFill>
                  <a:sysClr val="windowText" lastClr="000000"/>
                </a:solidFill>
                <a:effectLst/>
                <a:uLnTx/>
                <a:uFillTx/>
              </a:rPr>
              <a:t>satisfied with IRIS and confident in using this scheduling approach.”</a:t>
            </a:r>
            <a:endParaRPr kumimoji="0" lang="en-US" sz="6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600" b="1"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James B. </a:t>
            </a:r>
            <a:r>
              <a:rPr kumimoji="0" lang="en-US" sz="1800" b="0" i="0" u="none" strike="noStrike" kern="0" cap="none" spc="0" normalizeH="0" baseline="0" noProof="0" dirty="0" err="1">
                <a:ln>
                  <a:noFill/>
                </a:ln>
                <a:solidFill>
                  <a:sysClr val="windowText" lastClr="000000"/>
                </a:solidFill>
                <a:effectLst/>
                <a:uLnTx/>
                <a:uFillTx/>
              </a:rPr>
              <a:t>Curren</a:t>
            </a:r>
            <a:r>
              <a:rPr kumimoji="0" lang="en-US" sz="1800" b="0" i="0" u="none" strike="noStrike" kern="0" cap="none" spc="0" normalizeH="0" baseline="0" noProof="0" dirty="0">
                <a:ln>
                  <a:noFill/>
                </a:ln>
                <a:solidFill>
                  <a:sysClr val="windowText" lastClr="000000"/>
                </a:solidFill>
                <a:effectLst/>
                <a:uLnTx/>
                <a:uFillTx/>
              </a:rPr>
              <a:t>, Special Assistant, Office of Flight Operations</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Federal Air Marshals Service (FAMS)</a:t>
            </a:r>
          </a:p>
        </p:txBody>
      </p:sp>
      <p:sp>
        <p:nvSpPr>
          <p:cNvPr id="4" name="TextBox 3"/>
          <p:cNvSpPr txBox="1"/>
          <p:nvPr/>
        </p:nvSpPr>
        <p:spPr>
          <a:xfrm>
            <a:off x="1314450" y="1576240"/>
            <a:ext cx="6934200" cy="32316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rPr>
              <a:t>“CREATE</a:t>
            </a:r>
            <a:r>
              <a:rPr kumimoji="0" lang="en-US" sz="1800" b="0" i="0" u="none" strike="noStrike" kern="0" cap="none" spc="0" normalizeH="0" baseline="0" noProof="0" dirty="0">
                <a:ln>
                  <a:noFill/>
                </a:ln>
                <a:solidFill>
                  <a:sysClr val="windowText" lastClr="000000"/>
                </a:solidFill>
                <a:effectLst/>
                <a:uLnTx/>
                <a:uFillTx/>
              </a:rPr>
              <a:t> has provided several very timely, relevant deliverables to the Counter-</a:t>
            </a:r>
            <a:r>
              <a:rPr kumimoji="0" lang="en-US" sz="1800" b="1" i="0" u="none" strike="noStrike" kern="0" cap="none" spc="0" normalizeH="0" baseline="0" noProof="0" dirty="0">
                <a:ln>
                  <a:noFill/>
                </a:ln>
                <a:solidFill>
                  <a:sysClr val="windowText" lastClr="000000"/>
                </a:solidFill>
                <a:effectLst/>
                <a:uLnTx/>
                <a:uFillTx/>
              </a:rPr>
              <a:t>MANPADS</a:t>
            </a:r>
            <a:r>
              <a:rPr kumimoji="0" lang="en-US" sz="1800" b="0" i="0" u="none" strike="noStrike" kern="0" cap="none" spc="0" normalizeH="0" baseline="0" noProof="0" dirty="0">
                <a:ln>
                  <a:noFill/>
                </a:ln>
                <a:solidFill>
                  <a:sysClr val="windowText" lastClr="000000"/>
                </a:solidFill>
                <a:effectLst/>
                <a:uLnTx/>
                <a:uFillTx/>
              </a:rPr>
              <a:t> Systems Program Office ... . As the program has progressed, there has been a growing need to show the benefits relative to the costs of outfitting the commercial aircraft fleet with such technologies … . The CREATE products, which include an economic analysis of the indirect costs associated with a successful MANPADS attack, have helped fill this void.”  (Counter-MANPADS Program Office, email message from Kurt </a:t>
            </a:r>
            <a:r>
              <a:rPr kumimoji="0" lang="en-US" sz="1800" b="0" i="0" u="none" strike="noStrike" kern="0" cap="none" spc="0" normalizeH="0" baseline="0" noProof="0" dirty="0" err="1">
                <a:ln>
                  <a:noFill/>
                </a:ln>
                <a:solidFill>
                  <a:sysClr val="windowText" lastClr="000000"/>
                </a:solidFill>
                <a:effectLst/>
                <a:uLnTx/>
                <a:uFillTx/>
              </a:rPr>
              <a:t>Wohlstaetter</a:t>
            </a:r>
            <a:r>
              <a:rPr kumimoji="0" lang="en-US" sz="1800" b="0" i="0" u="none" strike="noStrike" kern="0" cap="none" spc="0" normalizeH="0" baseline="0" noProof="0" dirty="0">
                <a:ln>
                  <a:noFill/>
                </a:ln>
                <a:solidFill>
                  <a:sysClr val="windowText" lastClr="000000"/>
                </a:solidFill>
                <a:effectLst/>
                <a:uLnTx/>
                <a:uFillTx/>
              </a:rPr>
              <a:t> to Detlof von Winterfeldt)</a:t>
            </a:r>
            <a:endParaRPr kumimoji="0" lang="en-US" sz="800" b="1"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ysClr val="windowText" lastClr="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Director of the MANPADS Systems Program Office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 name="Title 8">
            <a:extLst>
              <a:ext uri="{FF2B5EF4-FFF2-40B4-BE49-F238E27FC236}">
                <a16:creationId xmlns:a16="http://schemas.microsoft.com/office/drawing/2014/main" id="{27C8565C-2292-4383-8173-F09223D83B82}"/>
              </a:ext>
            </a:extLst>
          </p:cNvPr>
          <p:cNvSpPr>
            <a:spLocks noGrp="1"/>
          </p:cNvSpPr>
          <p:nvPr>
            <p:ph type="title"/>
          </p:nvPr>
        </p:nvSpPr>
        <p:spPr>
          <a:xfrm>
            <a:off x="762000" y="609600"/>
            <a:ext cx="8382000" cy="990600"/>
          </a:xfrm>
        </p:spPr>
        <p:txBody>
          <a:bodyPr>
            <a:normAutofit fontScale="90000"/>
          </a:bodyPr>
          <a:lstStyle/>
          <a:p>
            <a:r>
              <a:rPr lang="en-US" sz="4400" dirty="0"/>
              <a:t>Research Transition/Application Impact</a:t>
            </a:r>
            <a:endParaRPr lang="en-US" dirty="0"/>
          </a:p>
        </p:txBody>
      </p:sp>
    </p:spTree>
    <p:extLst>
      <p:ext uri="{BB962C8B-B14F-4D97-AF65-F5344CB8AC3E}">
        <p14:creationId xmlns:p14="http://schemas.microsoft.com/office/powerpoint/2010/main" val="1321833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0C30-213E-452C-9C2D-18989C62610F}"/>
              </a:ext>
            </a:extLst>
          </p:cNvPr>
          <p:cNvSpPr>
            <a:spLocks noGrp="1"/>
          </p:cNvSpPr>
          <p:nvPr>
            <p:ph type="title"/>
          </p:nvPr>
        </p:nvSpPr>
        <p:spPr>
          <a:xfrm>
            <a:off x="762000" y="609600"/>
            <a:ext cx="8382000" cy="990600"/>
          </a:xfrm>
        </p:spPr>
        <p:txBody>
          <a:bodyPr>
            <a:noAutofit/>
          </a:bodyPr>
          <a:lstStyle/>
          <a:p>
            <a:r>
              <a:rPr lang="en-US" sz="2800" dirty="0"/>
              <a:t>Value of Transitioning Products: CREATE’s Landscape Project – Costs, Medians, Ranges of Net Present Values</a:t>
            </a:r>
          </a:p>
        </p:txBody>
      </p:sp>
      <p:pic>
        <p:nvPicPr>
          <p:cNvPr id="6" name="Picture 5">
            <a:extLst>
              <a:ext uri="{FF2B5EF4-FFF2-40B4-BE49-F238E27FC236}">
                <a16:creationId xmlns:a16="http://schemas.microsoft.com/office/drawing/2014/main" id="{110E335C-5512-4270-803F-0834F8B652C3}"/>
              </a:ext>
            </a:extLst>
          </p:cNvPr>
          <p:cNvPicPr/>
          <p:nvPr/>
        </p:nvPicPr>
        <p:blipFill>
          <a:blip r:embed="rId3"/>
          <a:stretch>
            <a:fillRect/>
          </a:stretch>
        </p:blipFill>
        <p:spPr>
          <a:xfrm>
            <a:off x="853440" y="1965960"/>
            <a:ext cx="8138160" cy="4434840"/>
          </a:xfrm>
          <a:prstGeom prst="rect">
            <a:avLst/>
          </a:prstGeom>
          <a:ln>
            <a:solidFill>
              <a:schemeClr val="tx1"/>
            </a:solidFill>
          </a:ln>
        </p:spPr>
      </p:pic>
      <p:sp>
        <p:nvSpPr>
          <p:cNvPr id="7" name="Rectangle: Rounded Corners 6">
            <a:extLst>
              <a:ext uri="{FF2B5EF4-FFF2-40B4-BE49-F238E27FC236}">
                <a16:creationId xmlns:a16="http://schemas.microsoft.com/office/drawing/2014/main" id="{0D0E4DD0-BEEE-4D97-9738-2B9D2BF83C29}"/>
              </a:ext>
            </a:extLst>
          </p:cNvPr>
          <p:cNvSpPr/>
          <p:nvPr/>
        </p:nvSpPr>
        <p:spPr>
          <a:xfrm>
            <a:off x="4724400" y="1828800"/>
            <a:ext cx="1280160" cy="472440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7227913-F2BE-4EAD-9B11-61BDF4C98D68}"/>
              </a:ext>
            </a:extLst>
          </p:cNvPr>
          <p:cNvSpPr/>
          <p:nvPr/>
        </p:nvSpPr>
        <p:spPr>
          <a:xfrm>
            <a:off x="2362200" y="6111240"/>
            <a:ext cx="1600200" cy="365760"/>
          </a:xfrm>
          <a:prstGeom prst="roundRect">
            <a:avLst/>
          </a:prstGeom>
          <a:noFill/>
          <a:ln w="57150">
            <a:solidFill>
              <a:srgbClr val="8C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9387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8"/>
          <p:cNvGrpSpPr/>
          <p:nvPr/>
        </p:nvGrpSpPr>
        <p:grpSpPr>
          <a:xfrm>
            <a:off x="6324600" y="914400"/>
            <a:ext cx="2514600" cy="2286000"/>
            <a:chOff x="0" y="4199819"/>
            <a:chExt cx="3276203" cy="3359857"/>
          </a:xfrm>
        </p:grpSpPr>
        <p:pic>
          <p:nvPicPr>
            <p:cNvPr id="7" name="Picture 6" descr="http://www.pbs.org/newshour/images/terrorism/july-dec05/1208_air_bhead.jpg"/>
            <p:cNvPicPr>
              <a:picLocks noChangeAspect="1" noChangeArrowheads="1"/>
            </p:cNvPicPr>
            <p:nvPr/>
          </p:nvPicPr>
          <p:blipFill>
            <a:blip r:embed="rId3" cstate="print"/>
            <a:srcRect/>
            <a:stretch>
              <a:fillRect/>
            </a:stretch>
          </p:blipFill>
          <p:spPr bwMode="auto">
            <a:xfrm>
              <a:off x="0" y="4199819"/>
              <a:ext cx="3276203" cy="3359856"/>
            </a:xfrm>
            <a:prstGeom prst="rect">
              <a:avLst/>
            </a:prstGeom>
            <a:noFill/>
            <a:ln w="9525">
              <a:noFill/>
              <a:miter lim="800000"/>
              <a:headEnd/>
              <a:tailEnd/>
            </a:ln>
          </p:spPr>
        </p:pic>
        <p:pic>
          <p:nvPicPr>
            <p:cNvPr id="8" name="Picture 1" descr="FAM-Logo"/>
            <p:cNvPicPr>
              <a:picLocks noChangeAspect="1" noChangeArrowheads="1"/>
            </p:cNvPicPr>
            <p:nvPr/>
          </p:nvPicPr>
          <p:blipFill>
            <a:blip r:embed="rId4" cstate="print"/>
            <a:srcRect/>
            <a:stretch>
              <a:fillRect/>
            </a:stretch>
          </p:blipFill>
          <p:spPr bwMode="auto">
            <a:xfrm>
              <a:off x="2144712" y="6175360"/>
              <a:ext cx="1131491" cy="1384316"/>
            </a:xfrm>
            <a:prstGeom prst="rect">
              <a:avLst/>
            </a:prstGeom>
            <a:noFill/>
            <a:ln w="9525">
              <a:noFill/>
              <a:miter lim="800000"/>
              <a:headEnd/>
              <a:tailEnd/>
            </a:ln>
          </p:spPr>
        </p:pic>
      </p:grpSp>
      <p:grpSp>
        <p:nvGrpSpPr>
          <p:cNvPr id="9" name="Group 16"/>
          <p:cNvGrpSpPr>
            <a:grpSpLocks/>
          </p:cNvGrpSpPr>
          <p:nvPr/>
        </p:nvGrpSpPr>
        <p:grpSpPr bwMode="auto">
          <a:xfrm>
            <a:off x="990600" y="3733800"/>
            <a:ext cx="2590800" cy="2438400"/>
            <a:chOff x="-157045" y="0"/>
            <a:chExt cx="5197357" cy="3779837"/>
          </a:xfrm>
        </p:grpSpPr>
        <p:pic>
          <p:nvPicPr>
            <p:cNvPr id="10" name="Picture 2" descr="http://img.groundspeak.com/waymarking/display/910b08a5-2408-44b9-81fa-cb5b41429d3f.jpg"/>
            <p:cNvPicPr>
              <a:picLocks noChangeAspect="1" noChangeArrowheads="1"/>
            </p:cNvPicPr>
            <p:nvPr/>
          </p:nvPicPr>
          <p:blipFill rotWithShape="1">
            <a:blip r:embed="rId5" cstate="print"/>
            <a:srcRect l="16388" t="9038" r="20612" b="32903"/>
            <a:stretch/>
          </p:blipFill>
          <p:spPr bwMode="auto">
            <a:xfrm>
              <a:off x="-157045" y="0"/>
              <a:ext cx="5197357" cy="3779837"/>
            </a:xfrm>
            <a:prstGeom prst="rect">
              <a:avLst/>
            </a:prstGeom>
            <a:noFill/>
            <a:ln w="9525">
              <a:noFill/>
              <a:miter lim="800000"/>
              <a:headEnd/>
              <a:tailEnd/>
            </a:ln>
          </p:spPr>
        </p:pic>
        <p:pic>
          <p:nvPicPr>
            <p:cNvPr id="11" name="Picture 4" descr="http://tbn0.google.com/images?q=tbn:k4FYqv3hMUEGiM:http://networkinstruments.files.wordpress.com/2008/10/tsa_uniform_badge.jpg">
              <a:hlinkClick r:id="rId6"/>
            </p:cNvPr>
            <p:cNvPicPr>
              <a:picLocks noChangeAspect="1" noChangeArrowheads="1"/>
            </p:cNvPicPr>
            <p:nvPr/>
          </p:nvPicPr>
          <p:blipFill>
            <a:blip r:embed="rId7" cstate="print"/>
            <a:srcRect l="20869" t="13913" r="16522" b="16522"/>
            <a:stretch>
              <a:fillRect/>
            </a:stretch>
          </p:blipFill>
          <p:spPr bwMode="auto">
            <a:xfrm>
              <a:off x="3516312" y="2103437"/>
              <a:ext cx="1508760" cy="1676400"/>
            </a:xfrm>
            <a:prstGeom prst="rect">
              <a:avLst/>
            </a:prstGeom>
            <a:noFill/>
            <a:ln w="9525">
              <a:noFill/>
              <a:miter lim="800000"/>
              <a:headEnd/>
              <a:tailEnd/>
            </a:ln>
          </p:spPr>
        </p:pic>
      </p:grpSp>
      <p:grpSp>
        <p:nvGrpSpPr>
          <p:cNvPr id="12" name="Group 15"/>
          <p:cNvGrpSpPr/>
          <p:nvPr/>
        </p:nvGrpSpPr>
        <p:grpSpPr>
          <a:xfrm>
            <a:off x="6400800" y="3733800"/>
            <a:ext cx="2362200" cy="2133600"/>
            <a:chOff x="4572000" y="3352800"/>
            <a:chExt cx="4572000" cy="3505200"/>
          </a:xfrm>
        </p:grpSpPr>
        <p:pic>
          <p:nvPicPr>
            <p:cNvPr id="13" name="Picture 9" descr="C:\Users\Rathi\Desktop\tambe\coast_gaurd.jpg"/>
            <p:cNvPicPr>
              <a:picLocks noChangeAspect="1" noChangeArrowheads="1"/>
            </p:cNvPicPr>
            <p:nvPr/>
          </p:nvPicPr>
          <p:blipFill>
            <a:blip r:embed="rId8" cstate="print"/>
            <a:srcRect/>
            <a:stretch>
              <a:fillRect/>
            </a:stretch>
          </p:blipFill>
          <p:spPr bwMode="auto">
            <a:xfrm>
              <a:off x="4572000" y="3352800"/>
              <a:ext cx="4572000" cy="3505200"/>
            </a:xfrm>
            <a:prstGeom prst="rect">
              <a:avLst/>
            </a:prstGeom>
            <a:noFill/>
          </p:spPr>
        </p:pic>
        <p:pic>
          <p:nvPicPr>
            <p:cNvPr id="14" name="Picture 4" descr="C:\Users\Rathi\Desktop\tambe\USCoastGuard Logo.jpg"/>
            <p:cNvPicPr>
              <a:picLocks noChangeAspect="1" noChangeArrowheads="1"/>
            </p:cNvPicPr>
            <p:nvPr/>
          </p:nvPicPr>
          <p:blipFill>
            <a:blip r:embed="rId9" cstate="print"/>
            <a:srcRect/>
            <a:stretch>
              <a:fillRect/>
            </a:stretch>
          </p:blipFill>
          <p:spPr bwMode="auto">
            <a:xfrm>
              <a:off x="7848601" y="5562601"/>
              <a:ext cx="1295399" cy="1295399"/>
            </a:xfrm>
            <a:prstGeom prst="rect">
              <a:avLst/>
            </a:prstGeom>
            <a:noFill/>
          </p:spPr>
        </p:pic>
      </p:grpSp>
      <p:pic>
        <p:nvPicPr>
          <p:cNvPr id="26" name="Picture 4" descr="Security forces work the sidewalk at LAX"/>
          <p:cNvPicPr>
            <a:picLocks noChangeAspect="1" noChangeArrowheads="1"/>
          </p:cNvPicPr>
          <p:nvPr/>
        </p:nvPicPr>
        <p:blipFill>
          <a:blip r:embed="rId10" cstate="print"/>
          <a:srcRect/>
          <a:stretch>
            <a:fillRect/>
          </a:stretch>
        </p:blipFill>
        <p:spPr bwMode="auto">
          <a:xfrm>
            <a:off x="914400" y="838200"/>
            <a:ext cx="2743200" cy="2339788"/>
          </a:xfrm>
          <a:prstGeom prst="rect">
            <a:avLst/>
          </a:prstGeom>
          <a:noFill/>
          <a:ln w="9525">
            <a:noFill/>
            <a:miter lim="800000"/>
            <a:headEnd/>
            <a:tailEnd/>
          </a:ln>
        </p:spPr>
      </p:pic>
      <p:sp>
        <p:nvSpPr>
          <p:cNvPr id="2" name="TextBox 1"/>
          <p:cNvSpPr txBox="1"/>
          <p:nvPr/>
        </p:nvSpPr>
        <p:spPr>
          <a:xfrm>
            <a:off x="1295400" y="3276600"/>
            <a:ext cx="169812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LAX</a:t>
            </a:r>
          </a:p>
        </p:txBody>
      </p:sp>
      <p:sp>
        <p:nvSpPr>
          <p:cNvPr id="4" name="TextBox 3"/>
          <p:cNvSpPr txBox="1"/>
          <p:nvPr/>
        </p:nvSpPr>
        <p:spPr>
          <a:xfrm>
            <a:off x="6248400" y="3276600"/>
            <a:ext cx="251900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IRIS: FAMS</a:t>
            </a:r>
          </a:p>
        </p:txBody>
      </p:sp>
      <p:sp>
        <p:nvSpPr>
          <p:cNvPr id="5" name="TextBox 4"/>
          <p:cNvSpPr txBox="1"/>
          <p:nvPr/>
        </p:nvSpPr>
        <p:spPr>
          <a:xfrm>
            <a:off x="838200" y="6248400"/>
            <a:ext cx="28777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GUARDS: TSA</a:t>
            </a:r>
          </a:p>
        </p:txBody>
      </p:sp>
      <p:sp>
        <p:nvSpPr>
          <p:cNvPr id="21" name="TextBox 1"/>
          <p:cNvSpPr txBox="1">
            <a:spLocks noChangeArrowheads="1"/>
          </p:cNvSpPr>
          <p:nvPr/>
        </p:nvSpPr>
        <p:spPr bwMode="auto">
          <a:xfrm>
            <a:off x="685800" y="40499"/>
            <a:ext cx="54102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00"/>
                </a:solidFill>
                <a:effectLst/>
                <a:uLnTx/>
                <a:uFillTx/>
                <a:latin typeface="+mj-lt"/>
                <a:ea typeface="ＭＳ Ｐゴシック" charset="0"/>
                <a:cs typeface="ＭＳ Ｐゴシック" charset="0"/>
              </a:rPr>
              <a:t>ARMOR: Game Theory Applications</a:t>
            </a:r>
          </a:p>
        </p:txBody>
      </p:sp>
      <p:sp>
        <p:nvSpPr>
          <p:cNvPr id="19" name="TextBox 18"/>
          <p:cNvSpPr txBox="1"/>
          <p:nvPr/>
        </p:nvSpPr>
        <p:spPr>
          <a:xfrm>
            <a:off x="5791200" y="5867400"/>
            <a:ext cx="3185800"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ARMOR – PROTECT: USCG</a:t>
            </a:r>
          </a:p>
        </p:txBody>
      </p:sp>
      <p:pic>
        <p:nvPicPr>
          <p:cNvPr id="17" name="Picture 16"/>
          <p:cNvPicPr>
            <a:picLocks noChangeAspect="1"/>
          </p:cNvPicPr>
          <p:nvPr/>
        </p:nvPicPr>
        <p:blipFill rotWithShape="1">
          <a:blip r:embed="rId11" cstate="print"/>
          <a:srcRect l="17600" r="18018"/>
          <a:stretch/>
        </p:blipFill>
        <p:spPr>
          <a:xfrm>
            <a:off x="3810000" y="1828800"/>
            <a:ext cx="2286000" cy="3550801"/>
          </a:xfrm>
          <a:prstGeom prst="rect">
            <a:avLst/>
          </a:prstGeom>
        </p:spPr>
      </p:pic>
    </p:spTree>
    <p:extLst>
      <p:ext uri="{BB962C8B-B14F-4D97-AF65-F5344CB8AC3E}">
        <p14:creationId xmlns:p14="http://schemas.microsoft.com/office/powerpoint/2010/main" val="803004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8A054-8653-4E11-8756-1E6637723784}"/>
              </a:ext>
            </a:extLst>
          </p:cNvPr>
          <p:cNvSpPr>
            <a:spLocks noGrp="1"/>
          </p:cNvSpPr>
          <p:nvPr>
            <p:ph type="title"/>
          </p:nvPr>
        </p:nvSpPr>
        <p:spPr/>
        <p:txBody>
          <a:bodyPr/>
          <a:lstStyle/>
          <a:p>
            <a:r>
              <a:rPr lang="en-US" dirty="0"/>
              <a:t>ARMOR’s Key Steps</a:t>
            </a:r>
          </a:p>
        </p:txBody>
      </p:sp>
      <p:sp>
        <p:nvSpPr>
          <p:cNvPr id="3" name="Content Placeholder 2">
            <a:extLst>
              <a:ext uri="{FF2B5EF4-FFF2-40B4-BE49-F238E27FC236}">
                <a16:creationId xmlns:a16="http://schemas.microsoft.com/office/drawing/2014/main" id="{E34A4736-C1FE-4599-9110-20517AD5ABC1}"/>
              </a:ext>
            </a:extLst>
          </p:cNvPr>
          <p:cNvSpPr>
            <a:spLocks noGrp="1"/>
          </p:cNvSpPr>
          <p:nvPr>
            <p:ph idx="1"/>
          </p:nvPr>
        </p:nvSpPr>
        <p:spPr>
          <a:xfrm>
            <a:off x="762000" y="1752600"/>
            <a:ext cx="3810000" cy="4495800"/>
          </a:xfrm>
        </p:spPr>
        <p:txBody>
          <a:bodyPr>
            <a:normAutofit fontScale="92500" lnSpcReduction="20000"/>
          </a:bodyPr>
          <a:lstStyle/>
          <a:p>
            <a:pPr marL="0" indent="0" algn="ctr">
              <a:lnSpc>
                <a:spcPct val="120000"/>
              </a:lnSpc>
              <a:spcBef>
                <a:spcPts val="0"/>
              </a:spcBef>
              <a:spcAft>
                <a:spcPts val="600"/>
              </a:spcAft>
              <a:buNone/>
            </a:pPr>
            <a:r>
              <a:rPr lang="en-US" dirty="0">
                <a:solidFill>
                  <a:srgbClr val="8C0000"/>
                </a:solidFill>
              </a:rPr>
              <a:t>Technical</a:t>
            </a:r>
          </a:p>
          <a:p>
            <a:pPr marL="165100" indent="-165100">
              <a:lnSpc>
                <a:spcPct val="110000"/>
              </a:lnSpc>
            </a:pPr>
            <a:r>
              <a:rPr lang="en-US" sz="2400" dirty="0"/>
              <a:t>Pre- and Co-CREATE funding for fundamental R&amp;D through early development</a:t>
            </a:r>
          </a:p>
          <a:p>
            <a:pPr marL="165100" indent="-165100">
              <a:lnSpc>
                <a:spcPct val="110000"/>
              </a:lnSpc>
            </a:pPr>
            <a:r>
              <a:rPr lang="en-US" sz="2400" dirty="0"/>
              <a:t>Insightful technology application in critically needed domains</a:t>
            </a:r>
          </a:p>
          <a:p>
            <a:pPr marL="165100" indent="-165100">
              <a:lnSpc>
                <a:spcPct val="110000"/>
              </a:lnSpc>
            </a:pPr>
            <a:r>
              <a:rPr lang="en-US" sz="2400" dirty="0"/>
              <a:t>Early adopters and immersion opportunities</a:t>
            </a:r>
          </a:p>
          <a:p>
            <a:pPr marL="165100" indent="-165100">
              <a:lnSpc>
                <a:spcPct val="110000"/>
              </a:lnSpc>
            </a:pPr>
            <a:r>
              <a:rPr lang="en-US" sz="2400" dirty="0"/>
              <a:t>Solid technical performance by PIs and Co-Investigators (PDs, RAs)</a:t>
            </a:r>
          </a:p>
        </p:txBody>
      </p:sp>
      <p:sp>
        <p:nvSpPr>
          <p:cNvPr id="4" name="Content Placeholder 2">
            <a:extLst>
              <a:ext uri="{FF2B5EF4-FFF2-40B4-BE49-F238E27FC236}">
                <a16:creationId xmlns:a16="http://schemas.microsoft.com/office/drawing/2014/main" id="{548629BA-D066-4DCD-B05B-A84B4728F3A3}"/>
              </a:ext>
            </a:extLst>
          </p:cNvPr>
          <p:cNvSpPr txBox="1">
            <a:spLocks/>
          </p:cNvSpPr>
          <p:nvPr/>
        </p:nvSpPr>
        <p:spPr>
          <a:xfrm>
            <a:off x="4762498" y="1752600"/>
            <a:ext cx="4152901" cy="43735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600"/>
              </a:spcAft>
              <a:buFont typeface="Arial" panose="020B0604020202020204" pitchFamily="34" charset="0"/>
              <a:buNone/>
            </a:pPr>
            <a:r>
              <a:rPr lang="en-US" dirty="0">
                <a:solidFill>
                  <a:srgbClr val="8C0000"/>
                </a:solidFill>
              </a:rPr>
              <a:t>Business</a:t>
            </a:r>
          </a:p>
          <a:p>
            <a:pPr marL="165100" indent="-165100">
              <a:lnSpc>
                <a:spcPct val="90000"/>
              </a:lnSpc>
            </a:pPr>
            <a:r>
              <a:rPr lang="en-US" sz="2400" dirty="0"/>
              <a:t>IP Protection via Invention Disclosures (prior to public disclosure,) patents</a:t>
            </a:r>
          </a:p>
          <a:p>
            <a:pPr marL="165100" indent="-165100">
              <a:lnSpc>
                <a:spcPct val="90000"/>
              </a:lnSpc>
            </a:pPr>
            <a:r>
              <a:rPr lang="en-US" sz="2400" dirty="0"/>
              <a:t>Business plan development</a:t>
            </a:r>
          </a:p>
          <a:p>
            <a:pPr marL="165100" indent="-165100">
              <a:lnSpc>
                <a:spcPct val="90000"/>
              </a:lnSpc>
            </a:pPr>
            <a:r>
              <a:rPr lang="en-US" sz="2400" dirty="0"/>
              <a:t>Leveraging USC Stevens and local start-up support</a:t>
            </a:r>
          </a:p>
          <a:p>
            <a:pPr marL="165100" indent="-165100">
              <a:lnSpc>
                <a:spcPct val="90000"/>
              </a:lnSpc>
            </a:pPr>
            <a:r>
              <a:rPr lang="en-US" sz="2400" dirty="0"/>
              <a:t>Graduating students with entrepreneurial interests</a:t>
            </a:r>
          </a:p>
          <a:p>
            <a:pPr marL="165100" indent="-165100">
              <a:lnSpc>
                <a:spcPct val="90000"/>
              </a:lnSpc>
            </a:pPr>
            <a:r>
              <a:rPr lang="en-US" sz="2400" dirty="0"/>
              <a:t>Post-Spinoff nimbleness to pursue developing new markets</a:t>
            </a:r>
          </a:p>
        </p:txBody>
      </p:sp>
    </p:spTree>
    <p:extLst>
      <p:ext uri="{BB962C8B-B14F-4D97-AF65-F5344CB8AC3E}">
        <p14:creationId xmlns:p14="http://schemas.microsoft.com/office/powerpoint/2010/main" val="312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normAutofit fontScale="90000"/>
          </a:bodyPr>
          <a:lstStyle/>
          <a:p>
            <a:r>
              <a:rPr lang="en-US" altLang="en-US" dirty="0">
                <a:solidFill>
                  <a:srgbClr val="94001C"/>
                </a:solidFill>
              </a:rPr>
              <a:t>MANPADS: Application of Decision Trees (Nuclear Industry)</a:t>
            </a:r>
          </a:p>
        </p:txBody>
      </p:sp>
      <p:pic>
        <p:nvPicPr>
          <p:cNvPr id="1525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8203" y="1869142"/>
            <a:ext cx="7620000" cy="2540000"/>
          </a:xfrm>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4" name="Rectangle 3"/>
          <p:cNvSpPr txBox="1">
            <a:spLocks noChangeArrowheads="1"/>
          </p:cNvSpPr>
          <p:nvPr/>
        </p:nvSpPr>
        <p:spPr bwMode="auto">
          <a:xfrm>
            <a:off x="5526157" y="3918225"/>
            <a:ext cx="3432313" cy="2575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600">
                <a:solidFill>
                  <a:schemeClr val="tx1"/>
                </a:solidFill>
                <a:latin typeface="+mn-lt"/>
                <a:ea typeface="MS PGothic" panose="020B0600070205080204" pitchFamily="34" charset="-128"/>
                <a:cs typeface="Century Gothic"/>
              </a:defRPr>
            </a:lvl1pPr>
            <a:lvl2pPr marL="742950" indent="-28575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Century Gothic"/>
              </a:defRPr>
            </a:lvl2pPr>
            <a:lvl3pPr marL="1143000" indent="-22860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Century Gothic"/>
              </a:defRPr>
            </a:lvl3pPr>
            <a:lvl4pPr marL="16002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Century Gothic"/>
              </a:defRPr>
            </a:lvl4pPr>
            <a:lvl5pPr marL="20574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Century Gothic"/>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r>
              <a:rPr lang="en-US" altLang="en-US" sz="2000" kern="0" dirty="0"/>
              <a:t>Direct Consequences</a:t>
            </a:r>
          </a:p>
          <a:p>
            <a:pPr lvl="1"/>
            <a:r>
              <a:rPr lang="en-US" altLang="en-US" sz="1200" kern="0" dirty="0"/>
              <a:t>Fatalities</a:t>
            </a:r>
          </a:p>
          <a:p>
            <a:pPr lvl="1"/>
            <a:r>
              <a:rPr lang="en-US" altLang="en-US" sz="1200" kern="0" dirty="0"/>
              <a:t>Loss of Airplane</a:t>
            </a:r>
          </a:p>
          <a:p>
            <a:pPr lvl="1"/>
            <a:r>
              <a:rPr lang="en-US" altLang="en-US" sz="1200" kern="0" dirty="0"/>
              <a:t>Injuries</a:t>
            </a:r>
          </a:p>
          <a:p>
            <a:pPr lvl="1"/>
            <a:endParaRPr lang="en-US" altLang="en-US" sz="1200" kern="0" dirty="0"/>
          </a:p>
          <a:p>
            <a:pPr lvl="0"/>
            <a:r>
              <a:rPr lang="en-US" altLang="en-US" sz="2000" kern="0" dirty="0"/>
              <a:t>Indirect Consequences</a:t>
            </a:r>
          </a:p>
          <a:p>
            <a:pPr lvl="1"/>
            <a:r>
              <a:rPr lang="en-US" altLang="en-US" sz="1200" kern="0" dirty="0"/>
              <a:t>Aviation System Shutdown</a:t>
            </a:r>
          </a:p>
          <a:p>
            <a:pPr lvl="1"/>
            <a:r>
              <a:rPr lang="en-US" altLang="en-US" sz="1200" kern="0" dirty="0"/>
              <a:t>Reduced Airline Passenger Volume</a:t>
            </a:r>
          </a:p>
          <a:p>
            <a:pPr lvl="1"/>
            <a:r>
              <a:rPr lang="en-US" altLang="en-US" sz="1200" kern="0" dirty="0"/>
              <a:t>Fears and worries</a:t>
            </a:r>
          </a:p>
          <a:p>
            <a:pPr lvl="1"/>
            <a:endParaRPr lang="en-US" altLang="en-US" sz="1200" kern="0" dirty="0"/>
          </a:p>
          <a:p>
            <a:endParaRPr lang="en-US" altLang="en-US" sz="3200" kern="0" dirty="0"/>
          </a:p>
          <a:p>
            <a:endParaRPr lang="en-US" altLang="en-US" sz="3200" kern="0" dirty="0"/>
          </a:p>
          <a:p>
            <a:endParaRPr lang="en-US" altLang="en-US" sz="1400" kern="0" dirty="0"/>
          </a:p>
          <a:p>
            <a:endParaRPr lang="en-US" altLang="en-US" sz="1400" kern="0" dirty="0"/>
          </a:p>
        </p:txBody>
      </p:sp>
      <p:pic>
        <p:nvPicPr>
          <p:cNvPr id="5" name="Picture 4" descr="PlaneCra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043608" y="4531034"/>
            <a:ext cx="1855663" cy="13170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Flying_home_-_empty_airpor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3416107" y="5202513"/>
            <a:ext cx="1729409" cy="129105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1137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5780</TotalTime>
  <Words>844</Words>
  <Application>Microsoft Office PowerPoint</Application>
  <PresentationFormat>On-screen Show (4:3)</PresentationFormat>
  <Paragraphs>121</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MS PGothic</vt:lpstr>
      <vt:lpstr>Arial</vt:lpstr>
      <vt:lpstr>Calibri</vt:lpstr>
      <vt:lpstr>Century Gothic</vt:lpstr>
      <vt:lpstr>Times</vt:lpstr>
      <vt:lpstr>Times New Roman</vt:lpstr>
      <vt:lpstr>Office Theme</vt:lpstr>
      <vt:lpstr>R&amp;D Results Transition Framework</vt:lpstr>
      <vt:lpstr>CREATE’s Research Transition Pathway</vt:lpstr>
      <vt:lpstr>Practical Operational Domain Partners</vt:lpstr>
      <vt:lpstr>Transitioned CREATE Projects</vt:lpstr>
      <vt:lpstr>Research Transition/Application Impact</vt:lpstr>
      <vt:lpstr>Value of Transitioning Products: CREATE’s Landscape Project – Costs, Medians, Ranges of Net Present Values</vt:lpstr>
      <vt:lpstr>PowerPoint Presentation</vt:lpstr>
      <vt:lpstr>ARMOR’s Key Steps</vt:lpstr>
      <vt:lpstr>MANPADS: Application of Decision Trees (Nuclear Industry)</vt:lpstr>
      <vt:lpstr>PortSec – Tech Transition Process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 Stephen</dc:creator>
  <cp:lastModifiedBy>Sosenko, Jennifer</cp:lastModifiedBy>
  <cp:revision>132</cp:revision>
  <dcterms:created xsi:type="dcterms:W3CDTF">2016-03-17T20:15:29Z</dcterms:created>
  <dcterms:modified xsi:type="dcterms:W3CDTF">2021-05-19T19:33:01Z</dcterms:modified>
</cp:coreProperties>
</file>