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79" r:id="rId4"/>
    <p:sldId id="362" r:id="rId5"/>
    <p:sldId id="386" r:id="rId6"/>
    <p:sldId id="382" r:id="rId7"/>
    <p:sldId id="361" r:id="rId8"/>
    <p:sldId id="354" r:id="rId9"/>
    <p:sldId id="367" r:id="rId10"/>
    <p:sldId id="356" r:id="rId11"/>
    <p:sldId id="357" r:id="rId12"/>
    <p:sldId id="381" r:id="rId13"/>
    <p:sldId id="384" r:id="rId14"/>
    <p:sldId id="385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990000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D1C42-566C-476A-9511-C03B8E983BF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A9D45-A484-4EC2-AF60-B63BEBFE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11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72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402F0-3B8B-4E97-9531-331FA42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50D-D34B-46CC-90B3-747250EF3E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CF904-6968-47CA-ADA4-25B9B9B7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6F556-BCE3-4DF7-BECC-97C81D2D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CAB5-CC86-40C6-9614-41835329D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2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.pdf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.pdf"/><Relationship Id="rId4" Type="http://schemas.openxmlformats.org/officeDocument/2006/relationships/theme" Target="../theme/theme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445887" y="6208778"/>
            <a:ext cx="3275216" cy="27828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96" y="5884433"/>
            <a:ext cx="2351439" cy="8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10" y="5943600"/>
            <a:ext cx="2144279" cy="7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1-lineWordmark_GoldOnCard_NoB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49916" y="6218525"/>
            <a:ext cx="3871187" cy="328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78910" y="146304"/>
            <a:ext cx="9129299" cy="5595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0" b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57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Integrated, </a:t>
            </a:r>
            <a:r>
              <a:rPr lang="en-US" sz="57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Reslient</a:t>
            </a:r>
            <a:r>
              <a:rPr lang="en-US" sz="57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and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57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Trusted Supply Chains</a:t>
            </a:r>
            <a:endParaRPr lang="en-US" sz="5700" b="1" dirty="0">
              <a:solidFill>
                <a:schemeClr val="accent3">
                  <a:lumMod val="20000"/>
                  <a:lumOff val="80000"/>
                </a:schemeClr>
              </a:solidFill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300" b="1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800" b="1" u="sng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endParaRPr lang="en-US" sz="6000" b="1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3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April 19, 2024</a:t>
            </a:r>
            <a:endParaRPr kumimoji="0" lang="en-US" sz="43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5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78911" y="4096852"/>
            <a:ext cx="9129299" cy="164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lang="en-US" sz="2400" i="1" dirty="0">
              <a:latin typeface="Times New Roman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i="1" u="none" strike="noStrike" kern="1200" cap="none" spc="0" normalizeH="0" baseline="0" noProof="0" dirty="0"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i="1" u="none" strike="noStrike" kern="1200" cap="none" spc="0" normalizeH="0" baseline="0" noProof="0" dirty="0"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2" y="199785"/>
            <a:ext cx="8410439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2E3DF7-5037-4B66-9C7A-EC1188C09718}"/>
              </a:ext>
            </a:extLst>
          </p:cNvPr>
          <p:cNvSpPr/>
          <p:nvPr/>
        </p:nvSpPr>
        <p:spPr>
          <a:xfrm>
            <a:off x="688295" y="2630776"/>
            <a:ext cx="4782588" cy="1190038"/>
          </a:xfrm>
          <a:prstGeom prst="rect">
            <a:avLst/>
          </a:prstGeom>
          <a:solidFill>
            <a:schemeClr val="accent2"/>
          </a:solidFill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u="sng" dirty="0"/>
              <a:t>CIRT-SC TRUSTED KNOWLEDGE EXCHANGE</a:t>
            </a:r>
          </a:p>
          <a:p>
            <a:pPr algn="ctr"/>
            <a:r>
              <a:rPr lang="en-US" dirty="0"/>
              <a:t>Data—Software—Pubs—Media--Inventions</a:t>
            </a:r>
          </a:p>
          <a:p>
            <a:pPr algn="ctr"/>
            <a:r>
              <a:rPr lang="en-US" dirty="0"/>
              <a:t>Courses—Symposia—Resources--Experiences</a:t>
            </a:r>
          </a:p>
          <a:p>
            <a:pPr algn="ctr"/>
            <a:endParaRPr lang="en-US" sz="1350" u="sng" dirty="0"/>
          </a:p>
          <a:p>
            <a:endParaRPr lang="en-US" sz="1350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947BD-4297-4466-AD97-70355A5EC6CA}"/>
              </a:ext>
            </a:extLst>
          </p:cNvPr>
          <p:cNvSpPr/>
          <p:nvPr/>
        </p:nvSpPr>
        <p:spPr>
          <a:xfrm>
            <a:off x="720987" y="3874275"/>
            <a:ext cx="4790220" cy="14822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u="sng" dirty="0"/>
              <a:t>STAKEHOLDERS</a:t>
            </a:r>
          </a:p>
          <a:p>
            <a:pPr algn="ctr"/>
            <a:r>
              <a:rPr lang="en-US" sz="2100" dirty="0" err="1"/>
              <a:t>Transportation,Sectors,Developers</a:t>
            </a:r>
            <a:r>
              <a:rPr lang="en-US" sz="2100" dirty="0"/>
              <a:t>, </a:t>
            </a:r>
            <a:r>
              <a:rPr lang="en-US" sz="2100" dirty="0" err="1"/>
              <a:t>Agencies,Education,Infrastructure,NGO</a:t>
            </a:r>
            <a:r>
              <a:rPr lang="en-US" sz="2100" dirty="0"/>
              <a:t>, Labor, Consumers</a:t>
            </a:r>
          </a:p>
          <a:p>
            <a:pPr algn="ctr"/>
            <a:endParaRPr lang="en-US" sz="1350" u="sng" dirty="0"/>
          </a:p>
          <a:p>
            <a:endParaRPr lang="en-US" sz="135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6C29E-4B64-4586-AFD2-8F25FE858981}"/>
              </a:ext>
            </a:extLst>
          </p:cNvPr>
          <p:cNvSpPr/>
          <p:nvPr/>
        </p:nvSpPr>
        <p:spPr>
          <a:xfrm>
            <a:off x="680661" y="1365339"/>
            <a:ext cx="4790221" cy="12654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u="sng" dirty="0"/>
              <a:t>UNIVERSITIES,  SCHOOLS, COLLEGES</a:t>
            </a:r>
          </a:p>
          <a:p>
            <a:pPr algn="ctr"/>
            <a:r>
              <a:rPr lang="en-US" sz="1500" dirty="0"/>
              <a:t>USC Global Supply Chain Institute, METRANS, </a:t>
            </a:r>
          </a:p>
          <a:p>
            <a:pPr algn="ctr"/>
            <a:r>
              <a:rPr lang="en-US" sz="1500" dirty="0" err="1"/>
              <a:t>iCorp</a:t>
            </a:r>
            <a:r>
              <a:rPr lang="en-US" sz="1500" dirty="0"/>
              <a:t> Hub, Stevens Center</a:t>
            </a:r>
          </a:p>
          <a:p>
            <a:pPr algn="ctr"/>
            <a:r>
              <a:rPr lang="en-US" sz="1500" dirty="0"/>
              <a:t>GT Supply Chain &amp; Logistics Institute</a:t>
            </a:r>
          </a:p>
          <a:p>
            <a:pPr algn="ctr"/>
            <a:endParaRPr lang="en-US" sz="2100" dirty="0"/>
          </a:p>
          <a:p>
            <a:pPr algn="ctr"/>
            <a:endParaRPr lang="en-US" sz="1350" u="sng" dirty="0"/>
          </a:p>
          <a:p>
            <a:endParaRPr lang="en-US" sz="1350" u="sng" dirty="0"/>
          </a:p>
          <a:p>
            <a:endParaRPr lang="en-US" sz="1350" u="sng" dirty="0"/>
          </a:p>
          <a:p>
            <a:endParaRPr lang="en-US" sz="1350" u="sng" dirty="0"/>
          </a:p>
          <a:p>
            <a:endParaRPr lang="en-US" sz="135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67BEE-0DF0-4B4B-B3E7-B524F56AF3D3}"/>
              </a:ext>
            </a:extLst>
          </p:cNvPr>
          <p:cNvSpPr/>
          <p:nvPr/>
        </p:nvSpPr>
        <p:spPr>
          <a:xfrm>
            <a:off x="5841125" y="2473216"/>
            <a:ext cx="2829910" cy="1520432"/>
          </a:xfrm>
          <a:prstGeom prst="rect">
            <a:avLst/>
          </a:prstGeom>
          <a:solidFill>
            <a:srgbClr val="0070C0"/>
          </a:solidFill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000" dirty="0"/>
              <a:t>IMPACT</a:t>
            </a:r>
          </a:p>
          <a:p>
            <a:pPr algn="ctr"/>
            <a:r>
              <a:rPr lang="en-US" sz="1500" dirty="0"/>
              <a:t>Trusted &amp; Resilient Supply Chains</a:t>
            </a:r>
          </a:p>
          <a:p>
            <a:pPr algn="ctr"/>
            <a:r>
              <a:rPr lang="en-US" sz="1500" dirty="0"/>
              <a:t>Workforce Development</a:t>
            </a:r>
          </a:p>
          <a:p>
            <a:pPr algn="ctr"/>
            <a:r>
              <a:rPr lang="en-US" sz="1500" dirty="0"/>
              <a:t>Diversity &amp; Equity</a:t>
            </a:r>
          </a:p>
          <a:p>
            <a:pPr algn="ctr"/>
            <a:r>
              <a:rPr lang="en-US" sz="1500" dirty="0"/>
              <a:t>Knowledge</a:t>
            </a:r>
          </a:p>
          <a:p>
            <a:pPr algn="ctr"/>
            <a:endParaRPr lang="en-US" dirty="0"/>
          </a:p>
          <a:p>
            <a:pPr algn="ctr"/>
            <a:endParaRPr lang="en-US" sz="1350" u="sng" dirty="0"/>
          </a:p>
          <a:p>
            <a:endParaRPr lang="en-US" sz="1350" u="sng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8F3E940-E4EE-4F57-A430-D449FA880004}"/>
              </a:ext>
            </a:extLst>
          </p:cNvPr>
          <p:cNvSpPr/>
          <p:nvPr/>
        </p:nvSpPr>
        <p:spPr>
          <a:xfrm>
            <a:off x="5478515" y="2984217"/>
            <a:ext cx="362610" cy="396109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030C6712-2FAD-41FB-9461-F2595E598B02}"/>
              </a:ext>
            </a:extLst>
          </p:cNvPr>
          <p:cNvSpPr/>
          <p:nvPr/>
        </p:nvSpPr>
        <p:spPr>
          <a:xfrm rot="16200000">
            <a:off x="-78530" y="3643477"/>
            <a:ext cx="1102992" cy="57668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A4F407C3-C5CE-4F8C-9765-37B2188066E4}"/>
              </a:ext>
            </a:extLst>
          </p:cNvPr>
          <p:cNvSpPr/>
          <p:nvPr/>
        </p:nvSpPr>
        <p:spPr>
          <a:xfrm rot="5400000" flipV="1">
            <a:off x="-153620" y="2300765"/>
            <a:ext cx="1102992" cy="59610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0E8005-652F-4BC0-960D-6F6FCAFF95F2}"/>
              </a:ext>
            </a:extLst>
          </p:cNvPr>
          <p:cNvSpPr/>
          <p:nvPr/>
        </p:nvSpPr>
        <p:spPr>
          <a:xfrm rot="1849752">
            <a:off x="5343726" y="2187011"/>
            <a:ext cx="581080" cy="396109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3E3825-1A60-42B6-8B31-1EC02DB68F24}"/>
              </a:ext>
            </a:extLst>
          </p:cNvPr>
          <p:cNvSpPr/>
          <p:nvPr/>
        </p:nvSpPr>
        <p:spPr>
          <a:xfrm rot="19405750">
            <a:off x="5309780" y="3791751"/>
            <a:ext cx="668384" cy="403793"/>
          </a:xfrm>
          <a:prstGeom prst="right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FF39D89-87B3-4974-92F4-A76026D7DA28}"/>
              </a:ext>
            </a:extLst>
          </p:cNvPr>
          <p:cNvSpPr/>
          <p:nvPr/>
        </p:nvSpPr>
        <p:spPr>
          <a:xfrm>
            <a:off x="1076818" y="2373638"/>
            <a:ext cx="409904" cy="3028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9A1E945C-2351-4F86-B828-381A6DC81E99}"/>
              </a:ext>
            </a:extLst>
          </p:cNvPr>
          <p:cNvSpPr/>
          <p:nvPr/>
        </p:nvSpPr>
        <p:spPr>
          <a:xfrm rot="10800000">
            <a:off x="1069184" y="3690764"/>
            <a:ext cx="409904" cy="3028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083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With University Support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96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Team of Six Undergraduates and Six PhD Students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Addressing Both Policy and Optimization of Systems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Pursuing Multiple External Funding </a:t>
            </a:r>
            <a:r>
              <a:rPr lang="en-US" sz="2800" dirty="0" smtClean="0"/>
              <a:t>Possibilities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With </a:t>
            </a:r>
            <a:r>
              <a:rPr lang="en-US" b="1" dirty="0" smtClean="0"/>
              <a:t>DHS Support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Impacts on Economy of Maritime Disruptions, Adam Rose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4745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Emerging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02"/>
            <a:ext cx="859100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Strategic Deterrence </a:t>
            </a:r>
            <a:r>
              <a:rPr lang="en-US" sz="2800" dirty="0" smtClean="0"/>
              <a:t>and Interdependent Economies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Extreme Weather </a:t>
            </a:r>
            <a:r>
              <a:rPr lang="en-US" sz="2800" dirty="0" smtClean="0"/>
              <a:t>Disrupting Supply Chains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Armed Conflict </a:t>
            </a:r>
            <a:r>
              <a:rPr lang="en-US" sz="2800" dirty="0" smtClean="0"/>
              <a:t>in Disputed Territories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Sanctions</a:t>
            </a:r>
            <a:r>
              <a:rPr lang="en-US" sz="2800" dirty="0" smtClean="0"/>
              <a:t> as a Deterrence and Economic Impacts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Pandemic</a:t>
            </a:r>
            <a:r>
              <a:rPr lang="en-US" sz="2800" dirty="0" smtClean="0"/>
              <a:t> Disrupting Demand and Labor Supply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Threats</a:t>
            </a:r>
            <a:r>
              <a:rPr lang="en-US" sz="2800" dirty="0" smtClean="0"/>
              <a:t> from Rogue Nations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EV Battery Supply Chains and Recycling</a:t>
            </a:r>
          </a:p>
        </p:txBody>
      </p:sp>
    </p:spTree>
    <p:extLst>
      <p:ext uri="{BB962C8B-B14F-4D97-AF65-F5344CB8AC3E}">
        <p14:creationId xmlns:p14="http://schemas.microsoft.com/office/powerpoint/2010/main" val="151755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200" b="1" dirty="0" smtClean="0"/>
              <a:t>CREATE Has Talent and Organization to Lead on Supply Chain Integration, Resilience and Trust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08567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49" t="9041" r="65902" b="-1585"/>
          <a:stretch/>
        </p:blipFill>
        <p:spPr>
          <a:xfrm>
            <a:off x="2583060" y="103813"/>
            <a:ext cx="4263671" cy="56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Societal Importance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5" t="12793" r="77988" b="7449"/>
          <a:stretch/>
        </p:blipFill>
        <p:spPr>
          <a:xfrm>
            <a:off x="276045" y="1155939"/>
            <a:ext cx="3441940" cy="404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31" t="11592" r="64123" b="29294"/>
          <a:stretch/>
        </p:blipFill>
        <p:spPr>
          <a:xfrm>
            <a:off x="3763108" y="1155939"/>
            <a:ext cx="4923692" cy="30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02"/>
            <a:ext cx="834716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Overall Impact on the Economy </a:t>
            </a:r>
            <a:r>
              <a:rPr lang="en-US" sz="2800" dirty="0" smtClean="0"/>
              <a:t>-- inflation and job </a:t>
            </a:r>
            <a:r>
              <a:rPr lang="en-US" sz="2800" dirty="0"/>
              <a:t>c</a:t>
            </a:r>
            <a:r>
              <a:rPr lang="en-US" sz="2800" dirty="0" smtClean="0"/>
              <a:t>reation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Human Livelihood </a:t>
            </a:r>
            <a:r>
              <a:rPr lang="en-US" sz="2800" dirty="0" smtClean="0"/>
              <a:t>– access to critical items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Vulnerabilities to Disruption 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Trust in Suppliers </a:t>
            </a:r>
            <a:r>
              <a:rPr lang="en-US" sz="2800" dirty="0" smtClean="0"/>
              <a:t>– treatment of workers and environment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Impact of Threats </a:t>
            </a:r>
            <a:r>
              <a:rPr lang="en-US" sz="2800" dirty="0" smtClean="0"/>
              <a:t>– semiconductors in particular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Protection of Critical Technology</a:t>
            </a:r>
          </a:p>
          <a:p>
            <a:pPr>
              <a:spcBef>
                <a:spcPts val="0"/>
              </a:spcBef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8277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Issues Facing Supply Chains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02"/>
            <a:ext cx="376101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Armed Conflict	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Demand </a:t>
            </a:r>
            <a:r>
              <a:rPr lang="en-US" sz="2800" dirty="0"/>
              <a:t>Changes	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Domestic Capacity/Investment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Ecological Risks/Environment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Interdependence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2090" y="1183825"/>
            <a:ext cx="4041321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dirty="0" smtClean="0"/>
              <a:t>Labor Shortages and Standards	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Malicious Acts	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Market Concentration	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Natural Disaster	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Pandemic Disruption	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Transportation Disruption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Trust in Other Nations</a:t>
            </a:r>
          </a:p>
          <a:p>
            <a:pPr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936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385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b="1" dirty="0" smtClean="0"/>
              <a:t>Semiconductors</a:t>
            </a:r>
          </a:p>
          <a:p>
            <a:pPr lvl="1">
              <a:spcBef>
                <a:spcPts val="0"/>
              </a:spcBef>
            </a:pPr>
            <a:r>
              <a:rPr lang="en-US" sz="4400" b="1" dirty="0"/>
              <a:t> </a:t>
            </a:r>
            <a:r>
              <a:rPr lang="en-US" sz="3600" dirty="0" smtClean="0"/>
              <a:t>Interdependence</a:t>
            </a:r>
          </a:p>
          <a:p>
            <a:pPr>
              <a:spcBef>
                <a:spcPts val="0"/>
              </a:spcBef>
            </a:pPr>
            <a:r>
              <a:rPr lang="en-US" sz="4800" b="1" dirty="0" smtClean="0"/>
              <a:t>Food  </a:t>
            </a:r>
          </a:p>
          <a:p>
            <a:pPr lvl="1">
              <a:spcBef>
                <a:spcPts val="0"/>
              </a:spcBef>
            </a:pPr>
            <a:r>
              <a:rPr lang="en-US" sz="4400" b="1" dirty="0"/>
              <a:t> </a:t>
            </a:r>
            <a:r>
              <a:rPr lang="en-US" sz="3600" dirty="0" smtClean="0"/>
              <a:t>Armed Conflict</a:t>
            </a:r>
          </a:p>
          <a:p>
            <a:pPr>
              <a:spcBef>
                <a:spcPts val="0"/>
              </a:spcBef>
            </a:pPr>
            <a:r>
              <a:rPr lang="en-US" sz="4800" b="1" dirty="0" smtClean="0"/>
              <a:t>EV Batteries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/>
              <a:t>  </a:t>
            </a:r>
            <a:r>
              <a:rPr lang="en-US" sz="3200" dirty="0" smtClean="0"/>
              <a:t>Changing Demand, Trust in Nations </a:t>
            </a:r>
            <a:endParaRPr lang="en-US" sz="3200" dirty="0"/>
          </a:p>
          <a:p>
            <a:pPr marL="0" indent="0">
              <a:buNone/>
            </a:pPr>
            <a:r>
              <a:rPr lang="en-US" sz="3600" b="1" dirty="0" smtClean="0"/>
              <a:t> </a:t>
            </a:r>
            <a:endParaRPr lang="en-US" sz="3600" b="1" dirty="0"/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7844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CIRT-SC at CREATE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7"/>
            <a:ext cx="8229600" cy="4525963"/>
          </a:xfrm>
        </p:spPr>
        <p:txBody>
          <a:bodyPr/>
          <a:lstStyle/>
          <a:p>
            <a:r>
              <a:rPr lang="en-US" sz="2400" u="sng" dirty="0"/>
              <a:t>Robust and resilient response to shocks</a:t>
            </a:r>
            <a:r>
              <a:rPr lang="en-US" sz="2400" dirty="0"/>
              <a:t> caused by human behavior, conflict, technical failure and natural disaster;</a:t>
            </a:r>
          </a:p>
          <a:p>
            <a:r>
              <a:rPr lang="en-US" sz="2400" u="sng" dirty="0"/>
              <a:t>Ethical and trusted sourcing and cooperation</a:t>
            </a:r>
            <a:r>
              <a:rPr lang="en-US" sz="2400" dirty="0"/>
              <a:t>, accounting for environmental, social and governance (ESG) criteria, including impacts on the health and livelihood of individuals.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9517" r="35416" b="39030"/>
          <a:stretch/>
        </p:blipFill>
        <p:spPr bwMode="auto">
          <a:xfrm>
            <a:off x="2379891" y="3239218"/>
            <a:ext cx="4348713" cy="235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400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64" y="2293218"/>
            <a:ext cx="8229600" cy="1143000"/>
          </a:xfrm>
        </p:spPr>
        <p:txBody>
          <a:bodyPr/>
          <a:lstStyle/>
          <a:p>
            <a:r>
              <a:rPr lang="en-US" b="1" dirty="0"/>
              <a:t>Engineered System</a:t>
            </a:r>
          </a:p>
        </p:txBody>
      </p:sp>
    </p:spTree>
    <p:extLst>
      <p:ext uri="{BB962C8B-B14F-4D97-AF65-F5344CB8AC3E}">
        <p14:creationId xmlns:p14="http://schemas.microsoft.com/office/powerpoint/2010/main" val="287964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" y="219615"/>
            <a:ext cx="8163254" cy="51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8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990000"/>
      </a:dk1>
      <a:lt1>
        <a:srgbClr val="FFCC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Viterbi_R1</Template>
  <TotalTime>27724</TotalTime>
  <Words>312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Office Theme</vt:lpstr>
      <vt:lpstr>PowerPoint Presentation</vt:lpstr>
      <vt:lpstr>PowerPoint Presentation</vt:lpstr>
      <vt:lpstr>Societal Importance</vt:lpstr>
      <vt:lpstr>Importance</vt:lpstr>
      <vt:lpstr>Issues Facing Supply Chains</vt:lpstr>
      <vt:lpstr>Examples</vt:lpstr>
      <vt:lpstr>CIRT-SC at CREATE</vt:lpstr>
      <vt:lpstr>Engineered System</vt:lpstr>
      <vt:lpstr>PowerPoint Presentation</vt:lpstr>
      <vt:lpstr>PowerPoint Presentation</vt:lpstr>
      <vt:lpstr>PowerPoint Presentation</vt:lpstr>
      <vt:lpstr>With University Support</vt:lpstr>
      <vt:lpstr>Emerging Issues</vt:lpstr>
      <vt:lpstr>  CREATE Has Talent and Organization to Lead on Supply Chain Integration, Resilience and Trust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Owh</dc:creator>
  <cp:lastModifiedBy>Randolph Hall</cp:lastModifiedBy>
  <cp:revision>162</cp:revision>
  <cp:lastPrinted>2012-02-07T18:57:58Z</cp:lastPrinted>
  <dcterms:created xsi:type="dcterms:W3CDTF">2020-11-06T22:48:45Z</dcterms:created>
  <dcterms:modified xsi:type="dcterms:W3CDTF">2024-04-16T15:12:28Z</dcterms:modified>
</cp:coreProperties>
</file>