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7" r:id="rId4"/>
    <p:sldId id="260" r:id="rId5"/>
    <p:sldId id="258" r:id="rId6"/>
    <p:sldId id="257" r:id="rId7"/>
    <p:sldId id="262" r:id="rId8"/>
    <p:sldId id="261" r:id="rId9"/>
    <p:sldId id="26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lph Keeney" userId="6d19778a-4e76-4c80-a6c4-622dc8ee113c" providerId="ADAL" clId="{484C3E40-EC8D-4CE1-95C1-6325584F45BC}"/>
    <pc:docChg chg="undo custSel addSld modSld">
      <pc:chgData name="Ralph Keeney" userId="6d19778a-4e76-4c80-a6c4-622dc8ee113c" providerId="ADAL" clId="{484C3E40-EC8D-4CE1-95C1-6325584F45BC}" dt="2024-04-10T18:32:45.537" v="1784" actId="1076"/>
      <pc:docMkLst>
        <pc:docMk/>
      </pc:docMkLst>
      <pc:sldChg chg="modSp add">
        <pc:chgData name="Ralph Keeney" userId="6d19778a-4e76-4c80-a6c4-622dc8ee113c" providerId="ADAL" clId="{484C3E40-EC8D-4CE1-95C1-6325584F45BC}" dt="2024-04-04T20:18:16.157" v="1404" actId="20577"/>
        <pc:sldMkLst>
          <pc:docMk/>
          <pc:sldMk cId="147841011" sldId="256"/>
        </pc:sldMkLst>
        <pc:spChg chg="mod">
          <ac:chgData name="Ralph Keeney" userId="6d19778a-4e76-4c80-a6c4-622dc8ee113c" providerId="ADAL" clId="{484C3E40-EC8D-4CE1-95C1-6325584F45BC}" dt="2024-04-04T20:18:16.157" v="1404" actId="20577"/>
          <ac:spMkLst>
            <pc:docMk/>
            <pc:sldMk cId="147841011" sldId="256"/>
            <ac:spMk id="2" creationId="{31794A34-AF86-4DB3-9982-E835259C0196}"/>
          </ac:spMkLst>
        </pc:spChg>
        <pc:spChg chg="mod">
          <ac:chgData name="Ralph Keeney" userId="6d19778a-4e76-4c80-a6c4-622dc8ee113c" providerId="ADAL" clId="{484C3E40-EC8D-4CE1-95C1-6325584F45BC}" dt="2024-04-03T21:43:14.142" v="1273" actId="20577"/>
          <ac:spMkLst>
            <pc:docMk/>
            <pc:sldMk cId="147841011" sldId="256"/>
            <ac:spMk id="3" creationId="{047A671C-D740-4A80-ACA5-1C950879887D}"/>
          </ac:spMkLst>
        </pc:spChg>
      </pc:sldChg>
      <pc:sldChg chg="modSp add">
        <pc:chgData name="Ralph Keeney" userId="6d19778a-4e76-4c80-a6c4-622dc8ee113c" providerId="ADAL" clId="{484C3E40-EC8D-4CE1-95C1-6325584F45BC}" dt="2024-04-08T18:11:37.464" v="1447" actId="1037"/>
        <pc:sldMkLst>
          <pc:docMk/>
          <pc:sldMk cId="961139881" sldId="257"/>
        </pc:sldMkLst>
        <pc:spChg chg="mod">
          <ac:chgData name="Ralph Keeney" userId="6d19778a-4e76-4c80-a6c4-622dc8ee113c" providerId="ADAL" clId="{484C3E40-EC8D-4CE1-95C1-6325584F45BC}" dt="2024-04-02T22:38:36.520" v="743" actId="1076"/>
          <ac:spMkLst>
            <pc:docMk/>
            <pc:sldMk cId="961139881" sldId="257"/>
            <ac:spMk id="5" creationId="{3A2F9245-2AD3-4A55-811D-40323AC194EB}"/>
          </ac:spMkLst>
        </pc:spChg>
        <pc:spChg chg="mod">
          <ac:chgData name="Ralph Keeney" userId="6d19778a-4e76-4c80-a6c4-622dc8ee113c" providerId="ADAL" clId="{484C3E40-EC8D-4CE1-95C1-6325584F45BC}" dt="2024-04-02T22:38:36.520" v="743" actId="1076"/>
          <ac:spMkLst>
            <pc:docMk/>
            <pc:sldMk cId="961139881" sldId="257"/>
            <ac:spMk id="8" creationId="{828715F8-2D57-48FB-9B96-7BC837609D9A}"/>
          </ac:spMkLst>
        </pc:spChg>
        <pc:spChg chg="mod">
          <ac:chgData name="Ralph Keeney" userId="6d19778a-4e76-4c80-a6c4-622dc8ee113c" providerId="ADAL" clId="{484C3E40-EC8D-4CE1-95C1-6325584F45BC}" dt="2024-04-08T18:11:37.464" v="1447" actId="1037"/>
          <ac:spMkLst>
            <pc:docMk/>
            <pc:sldMk cId="961139881" sldId="257"/>
            <ac:spMk id="27" creationId="{47285004-F17F-4771-A823-08C84296B4EC}"/>
          </ac:spMkLst>
        </pc:spChg>
        <pc:cxnChg chg="mod">
          <ac:chgData name="Ralph Keeney" userId="6d19778a-4e76-4c80-a6c4-622dc8ee113c" providerId="ADAL" clId="{484C3E40-EC8D-4CE1-95C1-6325584F45BC}" dt="2024-04-02T22:38:25.847" v="742" actId="14100"/>
          <ac:cxnSpMkLst>
            <pc:docMk/>
            <pc:sldMk cId="961139881" sldId="257"/>
            <ac:cxnSpMk id="15" creationId="{9594813F-1567-4618-911F-CBAB7D372128}"/>
          </ac:cxnSpMkLst>
        </pc:cxnChg>
        <pc:cxnChg chg="mod">
          <ac:chgData name="Ralph Keeney" userId="6d19778a-4e76-4c80-a6c4-622dc8ee113c" providerId="ADAL" clId="{484C3E40-EC8D-4CE1-95C1-6325584F45BC}" dt="2024-04-02T22:38:43.220" v="744" actId="14100"/>
          <ac:cxnSpMkLst>
            <pc:docMk/>
            <pc:sldMk cId="961139881" sldId="257"/>
            <ac:cxnSpMk id="19" creationId="{8C5EFF68-D5BC-491A-8591-DB1F318B51F9}"/>
          </ac:cxnSpMkLst>
        </pc:cxnChg>
      </pc:sldChg>
      <pc:sldChg chg="modSp add">
        <pc:chgData name="Ralph Keeney" userId="6d19778a-4e76-4c80-a6c4-622dc8ee113c" providerId="ADAL" clId="{484C3E40-EC8D-4CE1-95C1-6325584F45BC}" dt="2024-04-10T18:19:03.586" v="1637" actId="255"/>
        <pc:sldMkLst>
          <pc:docMk/>
          <pc:sldMk cId="3760049999" sldId="258"/>
        </pc:sldMkLst>
        <pc:spChg chg="mod">
          <ac:chgData name="Ralph Keeney" userId="6d19778a-4e76-4c80-a6c4-622dc8ee113c" providerId="ADAL" clId="{484C3E40-EC8D-4CE1-95C1-6325584F45BC}" dt="2024-04-10T18:16:39.950" v="1612" actId="1076"/>
          <ac:spMkLst>
            <pc:docMk/>
            <pc:sldMk cId="3760049999" sldId="258"/>
            <ac:spMk id="3" creationId="{E1594E6A-EB7A-4A24-876F-6029BBE0DFA7}"/>
          </ac:spMkLst>
        </pc:spChg>
        <pc:spChg chg="mod">
          <ac:chgData name="Ralph Keeney" userId="6d19778a-4e76-4c80-a6c4-622dc8ee113c" providerId="ADAL" clId="{484C3E40-EC8D-4CE1-95C1-6325584F45BC}" dt="2024-04-10T18:19:03.586" v="1637" actId="255"/>
          <ac:spMkLst>
            <pc:docMk/>
            <pc:sldMk cId="3760049999" sldId="258"/>
            <ac:spMk id="4" creationId="{14F04B91-0C63-42BF-A567-3C26B1A832E9}"/>
          </ac:spMkLst>
        </pc:spChg>
      </pc:sldChg>
      <pc:sldChg chg="modSp add">
        <pc:chgData name="Ralph Keeney" userId="6d19778a-4e76-4c80-a6c4-622dc8ee113c" providerId="ADAL" clId="{484C3E40-EC8D-4CE1-95C1-6325584F45BC}" dt="2024-04-08T18:05:16.120" v="1411" actId="114"/>
        <pc:sldMkLst>
          <pc:docMk/>
          <pc:sldMk cId="692354896" sldId="259"/>
        </pc:sldMkLst>
        <pc:spChg chg="mod">
          <ac:chgData name="Ralph Keeney" userId="6d19778a-4e76-4c80-a6c4-622dc8ee113c" providerId="ADAL" clId="{484C3E40-EC8D-4CE1-95C1-6325584F45BC}" dt="2024-04-03T21:43:58.914" v="1276" actId="1076"/>
          <ac:spMkLst>
            <pc:docMk/>
            <pc:sldMk cId="692354896" sldId="259"/>
            <ac:spMk id="2" creationId="{E853E7C0-8113-4DE5-9325-0535E1718E66}"/>
          </ac:spMkLst>
        </pc:spChg>
        <pc:spChg chg="mod">
          <ac:chgData name="Ralph Keeney" userId="6d19778a-4e76-4c80-a6c4-622dc8ee113c" providerId="ADAL" clId="{484C3E40-EC8D-4CE1-95C1-6325584F45BC}" dt="2024-04-08T18:05:16.120" v="1411" actId="114"/>
          <ac:spMkLst>
            <pc:docMk/>
            <pc:sldMk cId="692354896" sldId="259"/>
            <ac:spMk id="3" creationId="{C96F4598-9C85-4FFF-B02B-8C583222F244}"/>
          </ac:spMkLst>
        </pc:spChg>
      </pc:sldChg>
      <pc:sldChg chg="modSp add">
        <pc:chgData name="Ralph Keeney" userId="6d19778a-4e76-4c80-a6c4-622dc8ee113c" providerId="ADAL" clId="{484C3E40-EC8D-4CE1-95C1-6325584F45BC}" dt="2024-04-10T18:14:43.803" v="1604" actId="20577"/>
        <pc:sldMkLst>
          <pc:docMk/>
          <pc:sldMk cId="2881054144" sldId="260"/>
        </pc:sldMkLst>
        <pc:spChg chg="mod">
          <ac:chgData name="Ralph Keeney" userId="6d19778a-4e76-4c80-a6c4-622dc8ee113c" providerId="ADAL" clId="{484C3E40-EC8D-4CE1-95C1-6325584F45BC}" dt="2024-04-02T21:51:43.664" v="61" actId="1035"/>
          <ac:spMkLst>
            <pc:docMk/>
            <pc:sldMk cId="2881054144" sldId="260"/>
            <ac:spMk id="2" creationId="{D66A712F-D729-4BF5-BC93-F748FF44A85C}"/>
          </ac:spMkLst>
        </pc:spChg>
        <pc:spChg chg="mod">
          <ac:chgData name="Ralph Keeney" userId="6d19778a-4e76-4c80-a6c4-622dc8ee113c" providerId="ADAL" clId="{484C3E40-EC8D-4CE1-95C1-6325584F45BC}" dt="2024-04-10T18:14:43.803" v="1604" actId="20577"/>
          <ac:spMkLst>
            <pc:docMk/>
            <pc:sldMk cId="2881054144" sldId="260"/>
            <ac:spMk id="3" creationId="{21E169BB-0AF5-4A7C-883D-E6441C79644A}"/>
          </ac:spMkLst>
        </pc:spChg>
      </pc:sldChg>
      <pc:sldChg chg="delSp modSp add">
        <pc:chgData name="Ralph Keeney" userId="6d19778a-4e76-4c80-a6c4-622dc8ee113c" providerId="ADAL" clId="{484C3E40-EC8D-4CE1-95C1-6325584F45BC}" dt="2024-04-10T18:32:45.537" v="1784" actId="1076"/>
        <pc:sldMkLst>
          <pc:docMk/>
          <pc:sldMk cId="663640601" sldId="261"/>
        </pc:sldMkLst>
        <pc:spChg chg="mod">
          <ac:chgData name="Ralph Keeney" userId="6d19778a-4e76-4c80-a6c4-622dc8ee113c" providerId="ADAL" clId="{484C3E40-EC8D-4CE1-95C1-6325584F45BC}" dt="2024-04-10T18:32:45.537" v="1784" actId="1076"/>
          <ac:spMkLst>
            <pc:docMk/>
            <pc:sldMk cId="663640601" sldId="261"/>
            <ac:spMk id="3" creationId="{2B9221EA-3582-49D6-B3D7-B6242E66F24F}"/>
          </ac:spMkLst>
        </pc:spChg>
        <pc:spChg chg="mod">
          <ac:chgData name="Ralph Keeney" userId="6d19778a-4e76-4c80-a6c4-622dc8ee113c" providerId="ADAL" clId="{484C3E40-EC8D-4CE1-95C1-6325584F45BC}" dt="2024-04-10T18:26:24.675" v="1668" actId="255"/>
          <ac:spMkLst>
            <pc:docMk/>
            <pc:sldMk cId="663640601" sldId="261"/>
            <ac:spMk id="4" creationId="{1FF5C127-1AE2-4C5C-BC7E-E1A9C386B81B}"/>
          </ac:spMkLst>
        </pc:spChg>
        <pc:spChg chg="mod">
          <ac:chgData name="Ralph Keeney" userId="6d19778a-4e76-4c80-a6c4-622dc8ee113c" providerId="ADAL" clId="{484C3E40-EC8D-4CE1-95C1-6325584F45BC}" dt="2024-04-10T18:32:39.146" v="1783" actId="1076"/>
          <ac:spMkLst>
            <pc:docMk/>
            <pc:sldMk cId="663640601" sldId="261"/>
            <ac:spMk id="5" creationId="{75297F3B-9915-453C-B288-DCB03C8FAD4C}"/>
          </ac:spMkLst>
        </pc:spChg>
        <pc:spChg chg="del mod">
          <ac:chgData name="Ralph Keeney" userId="6d19778a-4e76-4c80-a6c4-622dc8ee113c" providerId="ADAL" clId="{484C3E40-EC8D-4CE1-95C1-6325584F45BC}" dt="2024-04-10T18:30:49.951" v="1739"/>
          <ac:spMkLst>
            <pc:docMk/>
            <pc:sldMk cId="663640601" sldId="261"/>
            <ac:spMk id="7" creationId="{497D6208-449B-4FBC-BB1E-3F912B7E9249}"/>
          </ac:spMkLst>
        </pc:spChg>
      </pc:sldChg>
      <pc:sldChg chg="modSp add">
        <pc:chgData name="Ralph Keeney" userId="6d19778a-4e76-4c80-a6c4-622dc8ee113c" providerId="ADAL" clId="{484C3E40-EC8D-4CE1-95C1-6325584F45BC}" dt="2024-04-10T18:21:37.798" v="1641" actId="313"/>
        <pc:sldMkLst>
          <pc:docMk/>
          <pc:sldMk cId="4012754456" sldId="262"/>
        </pc:sldMkLst>
        <pc:spChg chg="mod">
          <ac:chgData name="Ralph Keeney" userId="6d19778a-4e76-4c80-a6c4-622dc8ee113c" providerId="ADAL" clId="{484C3E40-EC8D-4CE1-95C1-6325584F45BC}" dt="2024-04-10T18:21:37.798" v="1641" actId="313"/>
          <ac:spMkLst>
            <pc:docMk/>
            <pc:sldMk cId="4012754456" sldId="262"/>
            <ac:spMk id="4" creationId="{CCBF5C9D-DE9A-4627-90AA-B436882BCEF4}"/>
          </ac:spMkLst>
        </pc:spChg>
      </pc:sldChg>
      <pc:sldChg chg="modSp add">
        <pc:chgData name="Ralph Keeney" userId="6d19778a-4e76-4c80-a6c4-622dc8ee113c" providerId="ADAL" clId="{484C3E40-EC8D-4CE1-95C1-6325584F45BC}" dt="2024-04-03T22:01:13.654" v="1399" actId="1038"/>
        <pc:sldMkLst>
          <pc:docMk/>
          <pc:sldMk cId="3149857652" sldId="263"/>
        </pc:sldMkLst>
        <pc:spChg chg="mod">
          <ac:chgData name="Ralph Keeney" userId="6d19778a-4e76-4c80-a6c4-622dc8ee113c" providerId="ADAL" clId="{484C3E40-EC8D-4CE1-95C1-6325584F45BC}" dt="2024-04-03T22:01:13.654" v="1399" actId="1038"/>
          <ac:spMkLst>
            <pc:docMk/>
            <pc:sldMk cId="3149857652" sldId="263"/>
            <ac:spMk id="3" creationId="{FAC9A168-DEA9-448D-9FD5-94C6B52762C2}"/>
          </ac:spMkLst>
        </pc:spChg>
        <pc:spChg chg="mod">
          <ac:chgData name="Ralph Keeney" userId="6d19778a-4e76-4c80-a6c4-622dc8ee113c" providerId="ADAL" clId="{484C3E40-EC8D-4CE1-95C1-6325584F45BC}" dt="2024-04-03T22:01:00.007" v="1381" actId="113"/>
          <ac:spMkLst>
            <pc:docMk/>
            <pc:sldMk cId="3149857652" sldId="263"/>
            <ac:spMk id="5" creationId="{E47E3A40-DEFC-4569-AF6F-23E51A7533C6}"/>
          </ac:spMkLst>
        </pc:spChg>
      </pc:sldChg>
      <pc:sldChg chg="modSp add">
        <pc:chgData name="Ralph Keeney" userId="6d19778a-4e76-4c80-a6c4-622dc8ee113c" providerId="ADAL" clId="{484C3E40-EC8D-4CE1-95C1-6325584F45BC}" dt="2024-04-04T20:18:35.277" v="1406" actId="20577"/>
        <pc:sldMkLst>
          <pc:docMk/>
          <pc:sldMk cId="52165599" sldId="266"/>
        </pc:sldMkLst>
        <pc:spChg chg="mod">
          <ac:chgData name="Ralph Keeney" userId="6d19778a-4e76-4c80-a6c4-622dc8ee113c" providerId="ADAL" clId="{484C3E40-EC8D-4CE1-95C1-6325584F45BC}" dt="2024-04-04T20:18:35.277" v="1406" actId="20577"/>
          <ac:spMkLst>
            <pc:docMk/>
            <pc:sldMk cId="52165599" sldId="266"/>
            <ac:spMk id="3" creationId="{6F979ADB-2650-44CD-AC0D-F47026D72013}"/>
          </ac:spMkLst>
        </pc:spChg>
      </pc:sldChg>
      <pc:sldChg chg="modSp add">
        <pc:chgData name="Ralph Keeney" userId="6d19778a-4e76-4c80-a6c4-622dc8ee113c" providerId="ADAL" clId="{484C3E40-EC8D-4CE1-95C1-6325584F45BC}" dt="2024-04-10T18:11:38.159" v="1574" actId="20577"/>
        <pc:sldMkLst>
          <pc:docMk/>
          <pc:sldMk cId="1774978183" sldId="267"/>
        </pc:sldMkLst>
        <pc:spChg chg="mod">
          <ac:chgData name="Ralph Keeney" userId="6d19778a-4e76-4c80-a6c4-622dc8ee113c" providerId="ADAL" clId="{484C3E40-EC8D-4CE1-95C1-6325584F45BC}" dt="2024-04-03T21:29:39.371" v="1169" actId="20577"/>
          <ac:spMkLst>
            <pc:docMk/>
            <pc:sldMk cId="1774978183" sldId="267"/>
            <ac:spMk id="2" creationId="{E853E7C0-8113-4DE5-9325-0535E1718E66}"/>
          </ac:spMkLst>
        </pc:spChg>
        <pc:spChg chg="mod">
          <ac:chgData name="Ralph Keeney" userId="6d19778a-4e76-4c80-a6c4-622dc8ee113c" providerId="ADAL" clId="{484C3E40-EC8D-4CE1-95C1-6325584F45BC}" dt="2024-04-10T18:11:38.159" v="1574" actId="20577"/>
          <ac:spMkLst>
            <pc:docMk/>
            <pc:sldMk cId="1774978183" sldId="267"/>
            <ac:spMk id="3" creationId="{C96F4598-9C85-4FFF-B02B-8C583222F24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DB919-A52F-4A4B-B496-16CC03CD1918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5CE9A-28BA-49D1-8BE7-212BB5781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82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97226D-5DA2-4403-B1A9-E41F5D427B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36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50A5B-B514-4C1D-B99E-E4C516B7A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F6F236-2222-4DA0-A841-FBF7C0A93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97033-7433-4FB6-B5B9-F147B49E2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4496-AF84-4DE2-B76D-C5559D2A323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C0CA3-C393-4D0F-A6B1-8E59DE2B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41B3D-1E8A-43E3-BE0E-219C5DE2C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0065-B23D-48B8-B5C3-34BB3E208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7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83A15-BC62-458F-A8CF-00CC1738E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1DCF0-2995-4B2F-BA46-28B08A892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B028B-3613-4C06-941F-C1858F843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4496-AF84-4DE2-B76D-C5559D2A323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06E50-2206-4269-B862-9817D86EC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FEF97-7B54-4979-B522-9EFC6024E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0065-B23D-48B8-B5C3-34BB3E208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0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56BA5D-CF33-448D-9704-7806069FF4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691433-5FC8-4D82-A69F-EC409F627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D5729-5192-4703-9DBD-5078DC473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4496-AF84-4DE2-B76D-C5559D2A323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E88F8-27B7-42BE-BABB-39EE5D969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37857-6AEA-4EF1-B03C-2B80E06C1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0065-B23D-48B8-B5C3-34BB3E208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3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B98C3-C690-4800-87A4-E6718EBEA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8EE41-36CB-47FE-8C3A-CFBCE2D33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A097E-71EF-43CE-B18F-3664B27A8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4496-AF84-4DE2-B76D-C5559D2A323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EAF78-8352-4AAB-AE5A-E1E89B197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30629-5E14-4A92-BD28-D8E96DD23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0065-B23D-48B8-B5C3-34BB3E208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5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B871-8C95-4202-A7CD-D284D141F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CD8EF3-BBE8-4EE7-BA27-FEA68F05D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0F598-FEBB-4848-AE34-A34CB11B8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4496-AF84-4DE2-B76D-C5559D2A323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F0B6F-8AC2-48C3-A5A8-6915309A6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0B559-E18D-4D21-B1CE-06188C5BB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0065-B23D-48B8-B5C3-34BB3E208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6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CD5B3-F57C-4544-8303-48DF8BCAA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588EF-4722-464B-A7AE-FB465B0CF9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DDEC8F-5E42-49A2-B2FD-9FD970EFF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2A3EA-ADCA-4764-9A4C-128A7998A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4496-AF84-4DE2-B76D-C5559D2A323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A8A59-A015-48BE-82DF-DC313A753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375AC-7215-4FD7-A48D-E3AE32971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0065-B23D-48B8-B5C3-34BB3E208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0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636A1-638C-4CEC-843B-DDCAB8C0B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0262E-C11F-4926-84AA-8F0EB69E0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2625E5-39C1-4127-A8DE-71E9C5134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F8F52-76CE-43EE-9DAD-1E90079B9A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9DBFB-B7FC-4B52-886E-6C2957D6C1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4B2419-2B24-4B18-A7D7-02E4DEBCF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4496-AF84-4DE2-B76D-C5559D2A323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0D9FD5-A531-4C2E-ADBA-2E6507D19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0D456F-E61F-4D49-9B29-BEB341212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0065-B23D-48B8-B5C3-34BB3E208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0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4EF5D-F2AD-4B8C-8284-53F92206F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4CC723-9CEF-43FE-9CA6-283EC0B29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4496-AF84-4DE2-B76D-C5559D2A323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4CEE51-0EFC-495C-B49D-F75F17752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D2F34F-BC7B-4F8A-ACBE-F6E543D6E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0065-B23D-48B8-B5C3-34BB3E208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37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CA355E-7FF0-4BAD-B545-FEFB46D2C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4496-AF84-4DE2-B76D-C5559D2A323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194D3-9E1F-4376-8FFA-D21A88F38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A78C62-7578-4E9E-AF2A-B40C4BD6D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0065-B23D-48B8-B5C3-34BB3E208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41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49E7C-EBB8-473F-9C21-2A4774B9C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F1D78-DBB1-4B18-9BE1-BA75A8925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991037-46D0-4B84-B17A-0545DE91F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AF95E7-47BA-4E69-845C-991A26B17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4496-AF84-4DE2-B76D-C5559D2A323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A618AD-7B64-421A-BAFA-7FC09D77E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2605ED-2F75-44B4-8DB6-C6A5FD483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0065-B23D-48B8-B5C3-34BB3E208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27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9ABD0-F999-4062-A14B-3E23504BD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DDB036-EAE1-472C-80E3-298005AE6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9286A5-2FD1-4979-96C9-381EBAFCA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4A74EF-FD6E-4BA8-A876-C0C82ABA3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4496-AF84-4DE2-B76D-C5559D2A323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E48D7-CE16-4854-902A-469AE93ED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FE1CC-F8C2-4507-8FB3-64FFBD872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0065-B23D-48B8-B5C3-34BB3E208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9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45D1C5-3E28-41F9-963A-F838CC291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012EF-3A9F-4345-986F-7588436FE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AFE59-6592-4FD1-A3DE-164A4BB27D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64496-AF84-4DE2-B76D-C5559D2A323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9D34-9F12-4585-8C5B-2B5D7399FE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44A59-C47B-4742-A1D1-DF64948FCE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00065-B23D-48B8-B5C3-34BB3E208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1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94A34-AF86-4DB3-9982-E835259C0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Segoe UI Black" panose="020B0A02040204020203" pitchFamily="34" charset="0"/>
                <a:ea typeface="Segoe UI Black" panose="020B0A02040204020203" pitchFamily="34" charset="0"/>
              </a:rPr>
              <a:t>Proactively Planning for  Potential Future Crisis  Decisions</a:t>
            </a:r>
            <a:endParaRPr lang="en-US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7A671C-D740-4A80-ACA5-1C95087988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75190"/>
            <a:ext cx="9144000" cy="2681160"/>
          </a:xfrm>
        </p:spPr>
        <p:txBody>
          <a:bodyPr>
            <a:normAutofit/>
          </a:bodyPr>
          <a:lstStyle/>
          <a:p>
            <a:r>
              <a:rPr lang="en-US" sz="4000" dirty="0"/>
              <a:t>by</a:t>
            </a:r>
          </a:p>
          <a:p>
            <a:r>
              <a:rPr lang="en-US" sz="4000" dirty="0"/>
              <a:t>Ralph L. Keeney</a:t>
            </a:r>
          </a:p>
          <a:p>
            <a:r>
              <a:rPr lang="en-US" sz="2800" dirty="0"/>
              <a:t>Prof. Emeritus, USC Engineering</a:t>
            </a:r>
          </a:p>
          <a:p>
            <a:r>
              <a:rPr lang="en-US" sz="2800" dirty="0"/>
              <a:t>Prof. Emeritus, Duke University, Fuqua School of Business</a:t>
            </a:r>
          </a:p>
          <a:p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00F20-5CF9-41E3-B409-2C32244B3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6D-C746-4FB6-BB66-06A465D709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1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573126-E0BF-4240-A731-D9484111D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6D-C746-4FB6-BB66-06A465D709B3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979ADB-2650-44CD-AC0D-F47026D72013}"/>
              </a:ext>
            </a:extLst>
          </p:cNvPr>
          <p:cNvSpPr txBox="1"/>
          <p:nvPr/>
        </p:nvSpPr>
        <p:spPr>
          <a:xfrm>
            <a:off x="2380880" y="2414016"/>
            <a:ext cx="66127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atin typeface="Segoe UI Black" panose="020B0A02040204020203" pitchFamily="34" charset="0"/>
                <a:ea typeface="Segoe UI Black" panose="020B0A020402040202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2165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3E7C0-8113-4DE5-9325-0535E1718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808" y="308673"/>
            <a:ext cx="8953500" cy="1325563"/>
          </a:xfrm>
        </p:spPr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Significant Crises Often Occur Without Much Warning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F4598-9C85-4FFF-B02B-8C583222F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177"/>
            <a:ext cx="10853928" cy="448373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600" dirty="0"/>
              <a:t>Thoughtful decisions are needed to address these crises.</a:t>
            </a:r>
          </a:p>
          <a:p>
            <a:pPr marL="0" indent="0">
              <a:buNone/>
            </a:pPr>
            <a:endParaRPr lang="en-US" sz="1500" dirty="0"/>
          </a:p>
          <a:p>
            <a:r>
              <a:rPr lang="en-US" sz="4600" i="1" dirty="0">
                <a:solidFill>
                  <a:schemeClr val="accent2">
                    <a:lumMod val="75000"/>
                  </a:schemeClr>
                </a:solidFill>
              </a:rPr>
              <a:t>However, until a </a:t>
            </a:r>
            <a:r>
              <a:rPr lang="en-US" sz="4600" b="1" i="1" dirty="0">
                <a:solidFill>
                  <a:schemeClr val="accent2">
                    <a:lumMod val="75000"/>
                  </a:schemeClr>
                </a:solidFill>
              </a:rPr>
              <a:t>specific</a:t>
            </a:r>
            <a:r>
              <a:rPr lang="en-US" sz="46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600" b="1" i="1" dirty="0">
                <a:solidFill>
                  <a:schemeClr val="accent2">
                    <a:lumMod val="75000"/>
                  </a:schemeClr>
                </a:solidFill>
              </a:rPr>
              <a:t>crisis</a:t>
            </a:r>
            <a:r>
              <a:rPr lang="en-US" sz="4600" i="1" dirty="0">
                <a:solidFill>
                  <a:schemeClr val="accent2">
                    <a:lumMod val="75000"/>
                  </a:schemeClr>
                </a:solidFill>
              </a:rPr>
              <a:t> occurs, you cannot know what it will be or understand it (e.g. a pandemic crisis).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r>
              <a:rPr lang="en-US" sz="4600" i="1" dirty="0">
                <a:solidFill>
                  <a:srgbClr val="00B0F0"/>
                </a:solidFill>
              </a:rPr>
              <a:t>And until you understand that specific crisis, you cannot</a:t>
            </a:r>
          </a:p>
          <a:p>
            <a:pPr marL="0" indent="0">
              <a:buNone/>
            </a:pPr>
            <a:endParaRPr lang="en-US" sz="1000" i="1" dirty="0">
              <a:solidFill>
                <a:srgbClr val="00B0F0"/>
              </a:solidFill>
            </a:endParaRPr>
          </a:p>
          <a:p>
            <a:pPr marL="457200" lvl="1" indent="0">
              <a:buNone/>
            </a:pPr>
            <a:r>
              <a:rPr lang="en-US" sz="4600" i="1" dirty="0">
                <a:solidFill>
                  <a:srgbClr val="00B0F0"/>
                </a:solidFill>
              </a:rPr>
              <a:t>1. perform an analysis of that crisis decision, or</a:t>
            </a:r>
          </a:p>
          <a:p>
            <a:pPr marL="457200" lvl="1" indent="0">
              <a:buNone/>
            </a:pPr>
            <a:r>
              <a:rPr lang="en-US" sz="4600" i="1" dirty="0">
                <a:solidFill>
                  <a:srgbClr val="00B0F0"/>
                </a:solidFill>
              </a:rPr>
              <a:t>2. make a thoughtful appropriate decision about how</a:t>
            </a:r>
          </a:p>
          <a:p>
            <a:pPr marL="457200" lvl="1" indent="0">
              <a:buNone/>
            </a:pPr>
            <a:r>
              <a:rPr lang="en-US" sz="4600" i="1" dirty="0">
                <a:solidFill>
                  <a:srgbClr val="00B0F0"/>
                </a:solidFill>
              </a:rPr>
              <a:t>    to best address that crisis.</a:t>
            </a:r>
          </a:p>
          <a:p>
            <a:pPr lvl="1"/>
            <a:endParaRPr lang="en-US" sz="3600" dirty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1807DE-A947-463C-9F97-D3AF74C0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6D-C746-4FB6-BB66-06A465D709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54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3E7C0-8113-4DE5-9325-0535E1718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98945"/>
            <a:ext cx="89535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Thoughtful Decisions are Needed to Address These Crises</a:t>
            </a:r>
            <a:endParaRPr lang="en-US" b="1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F4598-9C85-4FFF-B02B-8C583222F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588" y="1592770"/>
            <a:ext cx="10712824" cy="469531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1000" dirty="0"/>
          </a:p>
          <a:p>
            <a:r>
              <a:rPr lang="en-US" sz="4000" dirty="0"/>
              <a:t>We know there will be future pandemic crises, but we cannot fully prepare to address most such crises until they occur:</a:t>
            </a:r>
          </a:p>
          <a:p>
            <a:pPr marL="0" indent="0">
              <a:buNone/>
            </a:pPr>
            <a:r>
              <a:rPr lang="en-US" sz="4000" dirty="0"/>
              <a:t>	1. there are numerous potential pandemic crises,</a:t>
            </a:r>
          </a:p>
          <a:p>
            <a:pPr marL="0" indent="0">
              <a:buNone/>
            </a:pPr>
            <a:r>
              <a:rPr lang="en-US" sz="4000" dirty="0"/>
              <a:t>	2. many crises cannot be recognized much ahead of time,</a:t>
            </a:r>
          </a:p>
          <a:p>
            <a:pPr marL="0" indent="0">
              <a:buNone/>
            </a:pPr>
            <a:r>
              <a:rPr lang="en-US" sz="4000" dirty="0"/>
              <a:t>	3. they are generally complex, and </a:t>
            </a:r>
          </a:p>
          <a:p>
            <a:pPr marL="0" indent="0">
              <a:buNone/>
            </a:pPr>
            <a:r>
              <a:rPr lang="en-US" sz="4000" dirty="0"/>
              <a:t>	4. we do not know enough and cannot learn enough about 	    them until they occur or are near occurrence.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5100" b="1" i="1" dirty="0">
                <a:solidFill>
                  <a:srgbClr val="7030A0"/>
                </a:solidFill>
              </a:rPr>
              <a:t>We can ‘proactively plan’ so we can more quickly and more effectively address future crises – including pandemics – when they occur.</a:t>
            </a:r>
            <a:r>
              <a:rPr lang="en-US" sz="4000" i="1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1807DE-A947-463C-9F97-D3AF74C0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6D-C746-4FB6-BB66-06A465D709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7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712F-D729-4BF5-BC93-F748FF44A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8496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Our Recent Pandemic Crisis - </a:t>
            </a:r>
            <a:r>
              <a:rPr lang="en-US" b="1" dirty="0" err="1">
                <a:latin typeface="+mn-lt"/>
              </a:rPr>
              <a:t>Covid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169BB-0AF5-4A7C-883D-E6441C796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940" y="1011237"/>
            <a:ext cx="10866120" cy="5710238"/>
          </a:xfrm>
        </p:spPr>
        <p:txBody>
          <a:bodyPr>
            <a:normAutofit/>
          </a:bodyPr>
          <a:lstStyle/>
          <a:p>
            <a:r>
              <a:rPr lang="en-US" dirty="0"/>
              <a:t>First cases: Wuhan China, December 2019: First US cases: January 2020.</a:t>
            </a:r>
          </a:p>
          <a:p>
            <a:r>
              <a:rPr lang="en-US" dirty="0"/>
              <a:t>Our national decision – we needed to address the </a:t>
            </a:r>
            <a:r>
              <a:rPr lang="en-US" dirty="0" err="1"/>
              <a:t>covid</a:t>
            </a:r>
            <a:r>
              <a:rPr lang="en-US" dirty="0"/>
              <a:t> problem: </a:t>
            </a:r>
            <a:r>
              <a:rPr lang="en-US" sz="2400" dirty="0"/>
              <a:t>	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The objectives stated for the decision were to limit </a:t>
            </a:r>
            <a:r>
              <a:rPr lang="en-US" dirty="0" err="1">
                <a:solidFill>
                  <a:schemeClr val="accent1"/>
                </a:solidFill>
              </a:rPr>
              <a:t>covid</a:t>
            </a:r>
            <a:r>
              <a:rPr lang="en-US" dirty="0">
                <a:solidFill>
                  <a:schemeClr val="accent1"/>
                </a:solidFill>
              </a:rPr>
              <a:t> cases, limit deaths from </a:t>
            </a:r>
            <a:r>
              <a:rPr lang="en-US" dirty="0" err="1">
                <a:solidFill>
                  <a:schemeClr val="accent1"/>
                </a:solidFill>
              </a:rPr>
              <a:t>covid</a:t>
            </a:r>
            <a:r>
              <a:rPr lang="en-US" dirty="0">
                <a:solidFill>
                  <a:schemeClr val="accent1"/>
                </a:solidFill>
              </a:rPr>
              <a:t>, and keep hospitals open for other medical emergencies.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The alternative: shut the country down March 15, 2020 for a few months (close many schools and businesses, limit activities; in 2020), and plan vaccinations.</a:t>
            </a:r>
          </a:p>
          <a:p>
            <a:r>
              <a:rPr lang="en-US" dirty="0"/>
              <a:t>To my knowledge, we certainly did not recognize or consider many of the objectives relevant to this decision, nor was a set of potentially appropriate alternatives recognized or considered. </a:t>
            </a:r>
          </a:p>
          <a:p>
            <a:r>
              <a:rPr lang="en-US" dirty="0">
                <a:solidFill>
                  <a:srgbClr val="FF0000"/>
                </a:solidFill>
              </a:rPr>
              <a:t>US consequences include 109 million </a:t>
            </a:r>
            <a:r>
              <a:rPr lang="en-US" dirty="0" err="1">
                <a:solidFill>
                  <a:srgbClr val="FF0000"/>
                </a:solidFill>
              </a:rPr>
              <a:t>covid</a:t>
            </a:r>
            <a:r>
              <a:rPr lang="en-US" dirty="0">
                <a:solidFill>
                  <a:srgbClr val="FF0000"/>
                </a:solidFill>
              </a:rPr>
              <a:t> cases and 1,200,000 deaths, $14 trillion cost, closed schools and now 26% chronic absenteeism limiting development of life skills of millions (especially young), disrupted employment, limitations of friendships, etc.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3538F-B74D-4CE7-9C29-43BF026A4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6D-C746-4FB6-BB66-06A465D709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54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594E6A-EB7A-4A24-876F-6029BBE0DFA7}"/>
              </a:ext>
            </a:extLst>
          </p:cNvPr>
          <p:cNvSpPr txBox="1"/>
          <p:nvPr/>
        </p:nvSpPr>
        <p:spPr>
          <a:xfrm>
            <a:off x="641477" y="153543"/>
            <a:ext cx="111357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A Proactive Plan for Possible Future Pandemics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F04B91-0C63-42BF-A567-3C26B1A832E9}"/>
              </a:ext>
            </a:extLst>
          </p:cNvPr>
          <p:cNvSpPr txBox="1"/>
          <p:nvPr/>
        </p:nvSpPr>
        <p:spPr>
          <a:xfrm>
            <a:off x="414781" y="932763"/>
            <a:ext cx="1136243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/>
              <a:t>Create </a:t>
            </a:r>
            <a:r>
              <a:rPr lang="en-US" sz="3200" dirty="0">
                <a:solidFill>
                  <a:srgbClr val="FF0000"/>
                </a:solidFill>
              </a:rPr>
              <a:t>a list of all potential objectives </a:t>
            </a:r>
            <a:r>
              <a:rPr lang="en-US" sz="3200" dirty="0"/>
              <a:t>for any future pandemic.</a:t>
            </a:r>
            <a:r>
              <a:rPr lang="en-US" sz="2400" dirty="0"/>
              <a:t> </a:t>
            </a:r>
            <a:r>
              <a:rPr lang="en-US" sz="3200" dirty="0"/>
              <a:t>	</a:t>
            </a:r>
            <a:r>
              <a:rPr lang="en-US" sz="2400" dirty="0"/>
              <a:t>This list would essentially be the national objectives for people of our country.</a:t>
            </a:r>
          </a:p>
          <a:p>
            <a:pPr marL="514350" indent="-514350">
              <a:buAutoNum type="arabicPeriod"/>
            </a:pPr>
            <a:r>
              <a:rPr lang="en-US" sz="3200" dirty="0"/>
              <a:t>Develop a list of numerous ‘types’ of alternatives that may be relevant to address a specific pandemic.</a:t>
            </a:r>
          </a:p>
          <a:p>
            <a:r>
              <a:rPr lang="en-US" sz="3200" dirty="0"/>
              <a:t>	</a:t>
            </a:r>
            <a:r>
              <a:rPr lang="en-US" sz="2400" i="1" dirty="0"/>
              <a:t>To make each of these lists, we should include individuals from all concerned 	groups of individuals.</a:t>
            </a:r>
          </a:p>
          <a:p>
            <a:endParaRPr lang="en-US" sz="800" i="1" dirty="0"/>
          </a:p>
          <a:p>
            <a:pPr marL="514350" indent="-514350">
              <a:buAutoNum type="arabicPeriod" startAt="3"/>
            </a:pPr>
            <a:r>
              <a:rPr lang="en-US" sz="3200" dirty="0"/>
              <a:t>When a crisis occurs, we can use these prepared lists to identify an appropriate set of objectives for the crisis at hand and</a:t>
            </a:r>
          </a:p>
          <a:p>
            <a:r>
              <a:rPr lang="en-US" sz="3200" dirty="0"/>
              <a:t>      specify a rich set of potential alternatives.</a:t>
            </a:r>
          </a:p>
          <a:p>
            <a:endParaRPr lang="en-US" sz="800" dirty="0">
              <a:solidFill>
                <a:srgbClr val="FF0000"/>
              </a:solidFill>
            </a:endParaRPr>
          </a:p>
          <a:p>
            <a:pPr defTabSz="512763"/>
            <a:r>
              <a:rPr lang="en-US" sz="3200" dirty="0">
                <a:solidFill>
                  <a:srgbClr val="FF0000"/>
                </a:solidFill>
              </a:rPr>
              <a:t>4.  </a:t>
            </a:r>
            <a:r>
              <a:rPr lang="en-US" sz="3200" i="1" dirty="0">
                <a:solidFill>
                  <a:srgbClr val="FF0000"/>
                </a:solidFill>
              </a:rPr>
              <a:t>This proactive plan will allow us to address any pandemic crisis 	more quickly and effectively if and when it occurs.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4314ED-68CC-4D78-AC68-BB4DAF42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6D-C746-4FB6-BB66-06A465D709B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4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A128C-24A3-462E-87D2-FA2C4B20F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751" y="338587"/>
            <a:ext cx="11260963" cy="553792"/>
          </a:xfrm>
        </p:spPr>
        <p:txBody>
          <a:bodyPr>
            <a:noAutofit/>
          </a:bodyPr>
          <a:lstStyle/>
          <a:p>
            <a:pPr algn="l"/>
            <a:r>
              <a:rPr lang="en-US" sz="3600" b="1" dirty="0">
                <a:latin typeface="+mn-lt"/>
              </a:rPr>
              <a:t>Proactively Planning for a Possible Future Crisis Decision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A84C23-5D6A-4CFA-9F96-26E17D9CE71A}"/>
              </a:ext>
            </a:extLst>
          </p:cNvPr>
          <p:cNvSpPr/>
          <p:nvPr/>
        </p:nvSpPr>
        <p:spPr>
          <a:xfrm>
            <a:off x="10358370" y="1276672"/>
            <a:ext cx="14177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2F9245-2AD3-4A55-811D-40323AC194EB}"/>
              </a:ext>
            </a:extLst>
          </p:cNvPr>
          <p:cNvSpPr txBox="1"/>
          <p:nvPr/>
        </p:nvSpPr>
        <p:spPr>
          <a:xfrm>
            <a:off x="503172" y="3432444"/>
            <a:ext cx="19532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Decision about proactively planning for a type of possible future crisis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8715F8-2D57-48FB-9B96-7BC837609D9A}"/>
              </a:ext>
            </a:extLst>
          </p:cNvPr>
          <p:cNvSpPr/>
          <p:nvPr/>
        </p:nvSpPr>
        <p:spPr>
          <a:xfrm>
            <a:off x="492441" y="3435137"/>
            <a:ext cx="1927536" cy="10718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783192-E166-495A-BCA3-0FA574225CDD}"/>
              </a:ext>
            </a:extLst>
          </p:cNvPr>
          <p:cNvSpPr/>
          <p:nvPr/>
        </p:nvSpPr>
        <p:spPr>
          <a:xfrm>
            <a:off x="5628068" y="4328536"/>
            <a:ext cx="1534727" cy="13025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77B5095-D11E-40D6-AA02-62EFEF4CF976}"/>
              </a:ext>
            </a:extLst>
          </p:cNvPr>
          <p:cNvCxnSpPr>
            <a:cxnSpLocks/>
          </p:cNvCxnSpPr>
          <p:nvPr/>
        </p:nvCxnSpPr>
        <p:spPr>
          <a:xfrm>
            <a:off x="3889420" y="2153119"/>
            <a:ext cx="18846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853B0F8-6EB3-4D41-96F3-354A516EE7F6}"/>
              </a:ext>
            </a:extLst>
          </p:cNvPr>
          <p:cNvCxnSpPr>
            <a:cxnSpLocks/>
            <a:stCxn id="29" idx="4"/>
          </p:cNvCxnSpPr>
          <p:nvPr/>
        </p:nvCxnSpPr>
        <p:spPr>
          <a:xfrm>
            <a:off x="3615941" y="2948933"/>
            <a:ext cx="204793" cy="693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59AC5E-DBF2-40E0-BB96-1DA7FABCA285}"/>
              </a:ext>
            </a:extLst>
          </p:cNvPr>
          <p:cNvCxnSpPr>
            <a:cxnSpLocks/>
          </p:cNvCxnSpPr>
          <p:nvPr/>
        </p:nvCxnSpPr>
        <p:spPr>
          <a:xfrm>
            <a:off x="2185008" y="2836393"/>
            <a:ext cx="1317942" cy="11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530085E-F240-40E2-949A-24F7FEC7F5EF}"/>
              </a:ext>
            </a:extLst>
          </p:cNvPr>
          <p:cNvCxnSpPr>
            <a:cxnSpLocks/>
          </p:cNvCxnSpPr>
          <p:nvPr/>
        </p:nvCxnSpPr>
        <p:spPr>
          <a:xfrm>
            <a:off x="2079161" y="5329339"/>
            <a:ext cx="1332963" cy="10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94813F-1567-4618-911F-CBAB7D372128}"/>
              </a:ext>
            </a:extLst>
          </p:cNvPr>
          <p:cNvCxnSpPr>
            <a:cxnSpLocks/>
          </p:cNvCxnSpPr>
          <p:nvPr/>
        </p:nvCxnSpPr>
        <p:spPr>
          <a:xfrm flipV="1">
            <a:off x="1934642" y="2851756"/>
            <a:ext cx="259501" cy="571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C5EFF68-D5BC-491A-8591-DB1F318B51F9}"/>
              </a:ext>
            </a:extLst>
          </p:cNvPr>
          <p:cNvCxnSpPr>
            <a:cxnSpLocks/>
          </p:cNvCxnSpPr>
          <p:nvPr/>
        </p:nvCxnSpPr>
        <p:spPr>
          <a:xfrm>
            <a:off x="1910393" y="4518761"/>
            <a:ext cx="187913" cy="807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F51EA7B-7B09-46B7-8375-F94ED8425988}"/>
              </a:ext>
            </a:extLst>
          </p:cNvPr>
          <p:cNvSpPr txBox="1"/>
          <p:nvPr/>
        </p:nvSpPr>
        <p:spPr>
          <a:xfrm>
            <a:off x="2051343" y="1945067"/>
            <a:ext cx="15969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Proactively create a general plan for that type of crisis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7285004-F17F-4771-A823-08C84296B4EC}"/>
              </a:ext>
            </a:extLst>
          </p:cNvPr>
          <p:cNvSpPr txBox="1"/>
          <p:nvPr/>
        </p:nvSpPr>
        <p:spPr>
          <a:xfrm>
            <a:off x="2054777" y="4587482"/>
            <a:ext cx="15076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Don’t proactively</a:t>
            </a:r>
          </a:p>
          <a:p>
            <a:r>
              <a:rPr lang="en-US" sz="1400" b="1" dirty="0"/>
              <a:t>create a plan for that type of crisis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4A4B3A1-C2BC-4337-8279-E6B919D1337D}"/>
              </a:ext>
            </a:extLst>
          </p:cNvPr>
          <p:cNvCxnSpPr>
            <a:cxnSpLocks/>
          </p:cNvCxnSpPr>
          <p:nvPr/>
        </p:nvCxnSpPr>
        <p:spPr>
          <a:xfrm flipV="1">
            <a:off x="3633488" y="2169657"/>
            <a:ext cx="255932" cy="5718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71B950DA-3D1F-4F49-9F7C-C605D57F659B}"/>
              </a:ext>
            </a:extLst>
          </p:cNvPr>
          <p:cNvSpPr/>
          <p:nvPr/>
        </p:nvSpPr>
        <p:spPr>
          <a:xfrm>
            <a:off x="3478566" y="2721556"/>
            <a:ext cx="274750" cy="2273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FC47A15-4E34-45A1-BF3F-8193BB5C1F8C}"/>
              </a:ext>
            </a:extLst>
          </p:cNvPr>
          <p:cNvSpPr/>
          <p:nvPr/>
        </p:nvSpPr>
        <p:spPr>
          <a:xfrm>
            <a:off x="3403741" y="5226324"/>
            <a:ext cx="274750" cy="2273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6622C7D-45AF-450E-9832-C99DFF0CC941}"/>
              </a:ext>
            </a:extLst>
          </p:cNvPr>
          <p:cNvCxnSpPr>
            <a:cxnSpLocks/>
          </p:cNvCxnSpPr>
          <p:nvPr/>
        </p:nvCxnSpPr>
        <p:spPr>
          <a:xfrm flipV="1">
            <a:off x="3602665" y="4917609"/>
            <a:ext cx="176210" cy="338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2753756-DAC1-47BF-82D0-C0E62097E511}"/>
              </a:ext>
            </a:extLst>
          </p:cNvPr>
          <p:cNvSpPr txBox="1"/>
          <p:nvPr/>
        </p:nvSpPr>
        <p:spPr>
          <a:xfrm>
            <a:off x="3782096" y="1176043"/>
            <a:ext cx="1927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Sometime in the future, it becomes clear</a:t>
            </a:r>
          </a:p>
          <a:p>
            <a:r>
              <a:rPr lang="en-US" sz="1400" dirty="0"/>
              <a:t>that type of crisis will soon occur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2CEAB3E-E41E-4B09-AC76-A5C19C3A1DE6}"/>
              </a:ext>
            </a:extLst>
          </p:cNvPr>
          <p:cNvCxnSpPr>
            <a:cxnSpLocks/>
          </p:cNvCxnSpPr>
          <p:nvPr/>
        </p:nvCxnSpPr>
        <p:spPr>
          <a:xfrm flipV="1">
            <a:off x="7172435" y="4909044"/>
            <a:ext cx="1434109" cy="8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36818AA-871C-49CC-A692-E02566CE9F1F}"/>
              </a:ext>
            </a:extLst>
          </p:cNvPr>
          <p:cNvCxnSpPr>
            <a:cxnSpLocks/>
            <a:endCxn id="90" idx="1"/>
          </p:cNvCxnSpPr>
          <p:nvPr/>
        </p:nvCxnSpPr>
        <p:spPr>
          <a:xfrm>
            <a:off x="3831465" y="3629960"/>
            <a:ext cx="4745568" cy="11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248C02B6-69CF-4431-84A6-C7D4F7E33999}"/>
              </a:ext>
            </a:extLst>
          </p:cNvPr>
          <p:cNvSpPr txBox="1"/>
          <p:nvPr/>
        </p:nvSpPr>
        <p:spPr>
          <a:xfrm>
            <a:off x="3838446" y="3084345"/>
            <a:ext cx="2019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 crisis of that type occurs within 20 years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DFFB562-8DFF-44F1-AC19-A9273028C149}"/>
              </a:ext>
            </a:extLst>
          </p:cNvPr>
          <p:cNvSpPr/>
          <p:nvPr/>
        </p:nvSpPr>
        <p:spPr>
          <a:xfrm>
            <a:off x="5774027" y="1787332"/>
            <a:ext cx="1090412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144B731-2446-4F88-9922-FFB0BE49DB97}"/>
              </a:ext>
            </a:extLst>
          </p:cNvPr>
          <p:cNvSpPr txBox="1"/>
          <p:nvPr/>
        </p:nvSpPr>
        <p:spPr>
          <a:xfrm>
            <a:off x="5732444" y="1753613"/>
            <a:ext cx="1293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Update the general plan</a:t>
            </a:r>
          </a:p>
          <a:p>
            <a:r>
              <a:rPr lang="en-US" sz="1400" dirty="0"/>
              <a:t>to address the specific crisis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3284982-B39C-466E-BA81-5727C5FFD776}"/>
              </a:ext>
            </a:extLst>
          </p:cNvPr>
          <p:cNvCxnSpPr>
            <a:cxnSpLocks/>
          </p:cNvCxnSpPr>
          <p:nvPr/>
        </p:nvCxnSpPr>
        <p:spPr>
          <a:xfrm>
            <a:off x="6864439" y="2174480"/>
            <a:ext cx="17030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851A17B3-6FF4-442A-AF4D-9A21768797B2}"/>
              </a:ext>
            </a:extLst>
          </p:cNvPr>
          <p:cNvSpPr txBox="1"/>
          <p:nvPr/>
        </p:nvSpPr>
        <p:spPr>
          <a:xfrm>
            <a:off x="7035489" y="1176043"/>
            <a:ext cx="16098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Modified plans quickly developed and implemented to address crisis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3F3BE34-385C-459E-B685-C2095F61056F}"/>
              </a:ext>
            </a:extLst>
          </p:cNvPr>
          <p:cNvCxnSpPr>
            <a:cxnSpLocks/>
          </p:cNvCxnSpPr>
          <p:nvPr/>
        </p:nvCxnSpPr>
        <p:spPr>
          <a:xfrm>
            <a:off x="3614632" y="5449154"/>
            <a:ext cx="164243" cy="470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474A575-F369-4025-A8D5-B9FB5A9E5E3A}"/>
              </a:ext>
            </a:extLst>
          </p:cNvPr>
          <p:cNvCxnSpPr>
            <a:cxnSpLocks/>
          </p:cNvCxnSpPr>
          <p:nvPr/>
        </p:nvCxnSpPr>
        <p:spPr>
          <a:xfrm>
            <a:off x="3768143" y="4917609"/>
            <a:ext cx="1859925" cy="3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75AFC13F-DAD7-4F2A-AB17-ED3A1C363751}"/>
              </a:ext>
            </a:extLst>
          </p:cNvPr>
          <p:cNvSpPr txBox="1"/>
          <p:nvPr/>
        </p:nvSpPr>
        <p:spPr>
          <a:xfrm>
            <a:off x="3715016" y="4261524"/>
            <a:ext cx="1927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Sometime in the future, a crisis of that type will soon occur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067433C-C988-4AD5-B56B-D3BF5491109B}"/>
              </a:ext>
            </a:extLst>
          </p:cNvPr>
          <p:cNvSpPr txBox="1"/>
          <p:nvPr/>
        </p:nvSpPr>
        <p:spPr>
          <a:xfrm>
            <a:off x="5621081" y="4283196"/>
            <a:ext cx="15258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Develop a plan to address the specific crisis; it takes longer and is likely inferior to the general plan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241C06C9-C0F1-4686-B258-9606AB17C81D}"/>
              </a:ext>
            </a:extLst>
          </p:cNvPr>
          <p:cNvCxnSpPr>
            <a:cxnSpLocks/>
          </p:cNvCxnSpPr>
          <p:nvPr/>
        </p:nvCxnSpPr>
        <p:spPr>
          <a:xfrm flipV="1">
            <a:off x="3778875" y="5899767"/>
            <a:ext cx="4821286" cy="8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D2749331-747F-426A-B8F3-3566534AD6AA}"/>
              </a:ext>
            </a:extLst>
          </p:cNvPr>
          <p:cNvSpPr/>
          <p:nvPr/>
        </p:nvSpPr>
        <p:spPr>
          <a:xfrm>
            <a:off x="3735890" y="5365804"/>
            <a:ext cx="20464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 crisis of that type occurs within 20 years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6A873-C19C-4198-A6F0-46D83093FB25}"/>
              </a:ext>
            </a:extLst>
          </p:cNvPr>
          <p:cNvSpPr txBox="1"/>
          <p:nvPr/>
        </p:nvSpPr>
        <p:spPr>
          <a:xfrm>
            <a:off x="8584706" y="1439713"/>
            <a:ext cx="309757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Initial planning &lt; $10 million.</a:t>
            </a:r>
          </a:p>
          <a:p>
            <a:r>
              <a:rPr lang="en-US" sz="1400" dirty="0"/>
              <a:t>Modified planning&lt; $10 million.</a:t>
            </a:r>
          </a:p>
          <a:p>
            <a:r>
              <a:rPr lang="en-US" sz="1400" dirty="0"/>
              <a:t>Significant negative consequences in</a:t>
            </a:r>
          </a:p>
          <a:p>
            <a:r>
              <a:rPr lang="en-US" sz="1400" dirty="0"/>
              <a:t>some or all of the following:  public</a:t>
            </a:r>
          </a:p>
          <a:p>
            <a:r>
              <a:rPr lang="en-US" sz="1400" dirty="0"/>
              <a:t>health and safety, education, </a:t>
            </a:r>
          </a:p>
          <a:p>
            <a:r>
              <a:rPr lang="en-US" sz="1400" dirty="0"/>
              <a:t>employment, public infrastructure,</a:t>
            </a:r>
          </a:p>
          <a:p>
            <a:r>
              <a:rPr lang="en-US" sz="1400" dirty="0"/>
              <a:t>disruption of business and government,</a:t>
            </a:r>
          </a:p>
          <a:p>
            <a:r>
              <a:rPr lang="en-US" sz="1400" dirty="0"/>
              <a:t>and quality of life.</a:t>
            </a:r>
          </a:p>
          <a:p>
            <a:r>
              <a:rPr lang="en-US" sz="1400" dirty="0"/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CA8220A-9C4C-4625-93E6-849942A20F93}"/>
              </a:ext>
            </a:extLst>
          </p:cNvPr>
          <p:cNvSpPr txBox="1"/>
          <p:nvPr/>
        </p:nvSpPr>
        <p:spPr>
          <a:xfrm>
            <a:off x="9077598" y="981444"/>
            <a:ext cx="1989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/>
              <a:t>Consequences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BED0118-38CB-461D-B1BF-DFCC0A28CB86}"/>
              </a:ext>
            </a:extLst>
          </p:cNvPr>
          <p:cNvSpPr txBox="1"/>
          <p:nvPr/>
        </p:nvSpPr>
        <p:spPr>
          <a:xfrm>
            <a:off x="8572605" y="3384041"/>
            <a:ext cx="291105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Initial planning &lt; $10 million.</a:t>
            </a:r>
          </a:p>
          <a:p>
            <a:r>
              <a:rPr lang="en-US" sz="1400" dirty="0"/>
              <a:t>No negative consequences to society.</a:t>
            </a:r>
          </a:p>
          <a:p>
            <a:endParaRPr lang="en-US" dirty="0"/>
          </a:p>
        </p:txBody>
      </p:sp>
      <p:sp>
        <p:nvSpPr>
          <p:cNvPr id="87" name="Left Bracket 86">
            <a:extLst>
              <a:ext uri="{FF2B5EF4-FFF2-40B4-BE49-F238E27FC236}">
                <a16:creationId xmlns:a16="http://schemas.microsoft.com/office/drawing/2014/main" id="{6A302C03-9941-4470-98CA-A155FAAF5666}"/>
              </a:ext>
            </a:extLst>
          </p:cNvPr>
          <p:cNvSpPr/>
          <p:nvPr/>
        </p:nvSpPr>
        <p:spPr>
          <a:xfrm>
            <a:off x="8591177" y="1434702"/>
            <a:ext cx="132543" cy="1775385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Left Bracket 89">
            <a:extLst>
              <a:ext uri="{FF2B5EF4-FFF2-40B4-BE49-F238E27FC236}">
                <a16:creationId xmlns:a16="http://schemas.microsoft.com/office/drawing/2014/main" id="{5C4AAF2F-9B86-4D52-8799-2E57932E7D18}"/>
              </a:ext>
            </a:extLst>
          </p:cNvPr>
          <p:cNvSpPr/>
          <p:nvPr/>
        </p:nvSpPr>
        <p:spPr>
          <a:xfrm>
            <a:off x="8577033" y="3426690"/>
            <a:ext cx="132543" cy="430493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5E4FDD5-9CE7-4C71-B5EA-F4E51BF34CD7}"/>
              </a:ext>
            </a:extLst>
          </p:cNvPr>
          <p:cNvSpPr txBox="1"/>
          <p:nvPr/>
        </p:nvSpPr>
        <p:spPr>
          <a:xfrm>
            <a:off x="8606544" y="4317535"/>
            <a:ext cx="304998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Developing specific plans &lt; $20 million.</a:t>
            </a:r>
          </a:p>
          <a:p>
            <a:r>
              <a:rPr lang="en-US" sz="1400" dirty="0"/>
              <a:t>Likely much greater negative consequences to the people and the country than if a general plan had existed to address the crisis. </a:t>
            </a:r>
          </a:p>
        </p:txBody>
      </p:sp>
      <p:sp>
        <p:nvSpPr>
          <p:cNvPr id="94" name="Left Bracket 93">
            <a:extLst>
              <a:ext uri="{FF2B5EF4-FFF2-40B4-BE49-F238E27FC236}">
                <a16:creationId xmlns:a16="http://schemas.microsoft.com/office/drawing/2014/main" id="{7453736F-2EDC-4F6D-86AA-6ECEF171F4EF}"/>
              </a:ext>
            </a:extLst>
          </p:cNvPr>
          <p:cNvSpPr/>
          <p:nvPr/>
        </p:nvSpPr>
        <p:spPr>
          <a:xfrm>
            <a:off x="8600161" y="4356666"/>
            <a:ext cx="132543" cy="109248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605918E-025E-4616-A746-354D5FE7AFB3}"/>
              </a:ext>
            </a:extLst>
          </p:cNvPr>
          <p:cNvSpPr txBox="1"/>
          <p:nvPr/>
        </p:nvSpPr>
        <p:spPr>
          <a:xfrm>
            <a:off x="8607699" y="5657514"/>
            <a:ext cx="29357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No planning costs.</a:t>
            </a:r>
          </a:p>
          <a:p>
            <a:r>
              <a:rPr lang="en-US" sz="1400" dirty="0"/>
              <a:t>No negative consequences to society</a:t>
            </a:r>
            <a:r>
              <a:rPr lang="en-US" dirty="0"/>
              <a:t>.</a:t>
            </a:r>
          </a:p>
        </p:txBody>
      </p:sp>
      <p:sp>
        <p:nvSpPr>
          <p:cNvPr id="97" name="Left Bracket 96">
            <a:extLst>
              <a:ext uri="{FF2B5EF4-FFF2-40B4-BE49-F238E27FC236}">
                <a16:creationId xmlns:a16="http://schemas.microsoft.com/office/drawing/2014/main" id="{0003D8ED-E96E-4D92-8E98-CB1A968C57A5}"/>
              </a:ext>
            </a:extLst>
          </p:cNvPr>
          <p:cNvSpPr/>
          <p:nvPr/>
        </p:nvSpPr>
        <p:spPr>
          <a:xfrm>
            <a:off x="8600161" y="5699885"/>
            <a:ext cx="132543" cy="472916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5073B5-CF1B-45C9-A3D7-F8220AAD6C4E}"/>
              </a:ext>
            </a:extLst>
          </p:cNvPr>
          <p:cNvSpPr txBox="1"/>
          <p:nvPr/>
        </p:nvSpPr>
        <p:spPr>
          <a:xfrm>
            <a:off x="7222977" y="4385824"/>
            <a:ext cx="1310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Implement the</a:t>
            </a:r>
          </a:p>
          <a:p>
            <a:r>
              <a:rPr lang="en-US" sz="1400" dirty="0"/>
              <a:t>developed plan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9DAF6D-BAF6-44A9-B0CD-EFB66D9C0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51550"/>
            <a:ext cx="2743200" cy="365125"/>
          </a:xfrm>
        </p:spPr>
        <p:txBody>
          <a:bodyPr/>
          <a:lstStyle/>
          <a:p>
            <a:fld id="{DC773D6D-C746-4FB6-BB66-06A465D709B3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65B380D-0C3A-4BF8-A0E5-5DF58E143844}"/>
              </a:ext>
            </a:extLst>
          </p:cNvPr>
          <p:cNvSpPr/>
          <p:nvPr/>
        </p:nvSpPr>
        <p:spPr>
          <a:xfrm>
            <a:off x="2041834" y="1863438"/>
            <a:ext cx="1488386" cy="91527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39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869D22-0B03-499C-9519-C729E613D1F5}"/>
              </a:ext>
            </a:extLst>
          </p:cNvPr>
          <p:cNvSpPr txBox="1"/>
          <p:nvPr/>
        </p:nvSpPr>
        <p:spPr>
          <a:xfrm>
            <a:off x="441235" y="425465"/>
            <a:ext cx="113095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A Different Crisis: US Immigration Management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BF5C9D-DE9A-4627-90AA-B436882BCEF4}"/>
              </a:ext>
            </a:extLst>
          </p:cNvPr>
          <p:cNvSpPr txBox="1"/>
          <p:nvPr/>
        </p:nvSpPr>
        <p:spPr>
          <a:xfrm>
            <a:off x="933966" y="1339592"/>
            <a:ext cx="10567701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/>
              <a:t>I don’t think our country has any plan for immigration.</a:t>
            </a:r>
          </a:p>
          <a:p>
            <a:endParaRPr lang="en-US" sz="1200" dirty="0"/>
          </a:p>
          <a:p>
            <a:r>
              <a:rPr lang="en-US" sz="3200" dirty="0"/>
              <a:t>2. We could create a list of all potential objectives of</a:t>
            </a:r>
          </a:p>
          <a:p>
            <a:r>
              <a:rPr lang="en-US" sz="3200" dirty="0"/>
              <a:t>     immigration: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dirty="0"/>
              <a:t>We can begin the list based on a list of the objectives of </a:t>
            </a:r>
          </a:p>
          <a:p>
            <a:pPr lvl="1"/>
            <a:r>
              <a:rPr lang="en-US" sz="3200" dirty="0"/>
              <a:t>	 our country for individuals currently living here.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dirty="0"/>
              <a:t>Additional objectives: provide needed workers, protect</a:t>
            </a:r>
          </a:p>
          <a:p>
            <a:pPr lvl="1"/>
            <a:r>
              <a:rPr lang="en-US" sz="3200" dirty="0"/>
              <a:t>	 lives of potential immigrants.</a:t>
            </a:r>
          </a:p>
          <a:p>
            <a:pPr lvl="1"/>
            <a:endParaRPr lang="en-US" sz="1600" dirty="0"/>
          </a:p>
          <a:p>
            <a:r>
              <a:rPr lang="en-US" sz="3200" dirty="0"/>
              <a:t>3. We could develop a list of numerous ‘types’ of alternatives</a:t>
            </a:r>
          </a:p>
          <a:p>
            <a:r>
              <a:rPr lang="en-US" sz="3200" dirty="0"/>
              <a:t>    that may be relevant to address any specific border crisis.</a:t>
            </a:r>
          </a:p>
          <a:p>
            <a:endParaRPr lang="en-US" sz="3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7EAD55-FF67-40B3-97BE-2B75210B5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6D-C746-4FB6-BB66-06A465D709B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54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627E06-18CF-453D-A9DE-250B5A7EC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6D-C746-4FB6-BB66-06A465D709B3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9221EA-3582-49D6-B3D7-B6242E66F24F}"/>
              </a:ext>
            </a:extLst>
          </p:cNvPr>
          <p:cNvSpPr txBox="1"/>
          <p:nvPr/>
        </p:nvSpPr>
        <p:spPr>
          <a:xfrm>
            <a:off x="6641409" y="2286316"/>
            <a:ext cx="517389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Reduce Human Health and Safety  </a:t>
            </a:r>
          </a:p>
          <a:p>
            <a:r>
              <a:rPr lang="en-US" sz="2000" b="1" dirty="0"/>
              <a:t>       Consequences of Attacks: </a:t>
            </a:r>
          </a:p>
          <a:p>
            <a:r>
              <a:rPr lang="en-US" sz="2000" b="1" dirty="0"/>
              <a:t>  </a:t>
            </a:r>
            <a:r>
              <a:rPr lang="en-US" sz="2000" dirty="0"/>
              <a:t>fatalities 	</a:t>
            </a:r>
          </a:p>
          <a:p>
            <a:r>
              <a:rPr lang="en-US" sz="2000" dirty="0"/>
              <a:t>  morbidity, Illness, and serious injuries </a:t>
            </a:r>
          </a:p>
          <a:p>
            <a:r>
              <a:rPr lang="en-US" sz="2000" b="1" dirty="0"/>
              <a:t>Minimize Economic Costs: 	</a:t>
            </a:r>
          </a:p>
          <a:p>
            <a:r>
              <a:rPr lang="en-US" sz="2000" b="1" dirty="0"/>
              <a:t>  </a:t>
            </a:r>
            <a:r>
              <a:rPr lang="en-US" sz="2000" dirty="0"/>
              <a:t>costs to individuals, businesses, and society</a:t>
            </a:r>
          </a:p>
          <a:p>
            <a:r>
              <a:rPr lang="en-US" sz="2000" dirty="0"/>
              <a:t>  indirect costs of GDP 	 	</a:t>
            </a:r>
          </a:p>
          <a:p>
            <a:r>
              <a:rPr lang="en-US" sz="2000" b="1" dirty="0"/>
              <a:t>Minimize Social Impacts: 	</a:t>
            </a:r>
          </a:p>
          <a:p>
            <a:r>
              <a:rPr lang="en-US" sz="2000" b="1" dirty="0"/>
              <a:t>  </a:t>
            </a:r>
            <a:r>
              <a:rPr lang="en-US" sz="2000" dirty="0"/>
              <a:t>jobs lost, citizens feeling fear	</a:t>
            </a:r>
          </a:p>
          <a:p>
            <a:r>
              <a:rPr lang="en-US" sz="2000" dirty="0"/>
              <a:t>  personal disruption of lifestyle, inconvenience </a:t>
            </a:r>
            <a:r>
              <a:rPr lang="en-US" sz="2000" b="1" dirty="0"/>
              <a:t>Minimize Environmental Impacts:</a:t>
            </a:r>
          </a:p>
          <a:p>
            <a:r>
              <a:rPr lang="en-US" sz="2000" dirty="0"/>
              <a:t>  animals and plants lost, habitat destroyed 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F5C127-1AE2-4C5C-BC7E-E1A9C386B81B}"/>
              </a:ext>
            </a:extLst>
          </p:cNvPr>
          <p:cNvSpPr txBox="1"/>
          <p:nvPr/>
        </p:nvSpPr>
        <p:spPr>
          <a:xfrm>
            <a:off x="636495" y="250505"/>
            <a:ext cx="107381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6"/>
                </a:solidFill>
              </a:rPr>
              <a:t>A Homeland Security Example in 2010</a:t>
            </a:r>
          </a:p>
          <a:p>
            <a:pPr algn="ctr"/>
            <a:endParaRPr lang="en-US" sz="800" b="1" dirty="0">
              <a:solidFill>
                <a:schemeClr val="accent6"/>
              </a:solidFill>
            </a:endParaRPr>
          </a:p>
          <a:p>
            <a:pPr algn="ctr"/>
            <a:r>
              <a:rPr lang="en-US" sz="3600" b="1" dirty="0"/>
              <a:t>Objectives Regarding Terrorism Risks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297F3B-9915-453C-B288-DCB03C8FAD4C}"/>
              </a:ext>
            </a:extLst>
          </p:cNvPr>
          <p:cNvSpPr txBox="1"/>
          <p:nvPr/>
        </p:nvSpPr>
        <p:spPr>
          <a:xfrm>
            <a:off x="972219" y="2264822"/>
            <a:ext cx="54803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Protect Civil Liberties:</a:t>
            </a:r>
          </a:p>
          <a:p>
            <a:r>
              <a:rPr lang="en-US" sz="2000" b="1" dirty="0"/>
              <a:t>  </a:t>
            </a:r>
            <a:r>
              <a:rPr lang="en-US" sz="2000" dirty="0"/>
              <a:t>violations of privacy 	</a:t>
            </a:r>
          </a:p>
          <a:p>
            <a:r>
              <a:rPr lang="en-US" sz="2000" dirty="0"/>
              <a:t>  violations of civil rights 	</a:t>
            </a:r>
          </a:p>
          <a:p>
            <a:r>
              <a:rPr lang="en-US" sz="2000" b="1" dirty="0"/>
              <a:t>Minimize Future Terrorism Threat: 	</a:t>
            </a:r>
          </a:p>
          <a:p>
            <a:r>
              <a:rPr lang="en-US" sz="2000" dirty="0"/>
              <a:t>   recruitment of terrorists 	</a:t>
            </a:r>
          </a:p>
          <a:p>
            <a:r>
              <a:rPr lang="en-US" sz="2000" dirty="0"/>
              <a:t>   economic support for terrorists 	</a:t>
            </a:r>
          </a:p>
          <a:p>
            <a:r>
              <a:rPr lang="en-US" sz="2000" dirty="0"/>
              <a:t>   public support for terrorism in the United States</a:t>
            </a:r>
          </a:p>
          <a:p>
            <a:r>
              <a:rPr lang="en-US" sz="2000" dirty="0"/>
              <a:t>   public support for terrorism elsewhere in world</a:t>
            </a:r>
          </a:p>
          <a:p>
            <a:r>
              <a:rPr lang="en-US" sz="2000" b="1" dirty="0"/>
              <a:t>Prevent Successful Attacks </a:t>
            </a:r>
          </a:p>
          <a:p>
            <a:r>
              <a:rPr lang="en-US" sz="2000" b="1" dirty="0"/>
              <a:t>Minimize Violent Crime </a:t>
            </a:r>
            <a:r>
              <a:rPr lang="en-US" sz="2000" dirty="0"/>
              <a:t>	</a:t>
            </a:r>
          </a:p>
          <a:p>
            <a:r>
              <a:rPr lang="en-US" sz="2000" b="1" dirty="0"/>
              <a:t>Minimize Direct Costs and Consequences of  </a:t>
            </a:r>
          </a:p>
          <a:p>
            <a:r>
              <a:rPr lang="en-US" sz="2000" b="1" dirty="0"/>
              <a:t>     Government Interventions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3640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CA112E-4B1E-4285-B376-161DB60B7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6D-C746-4FB6-BB66-06A465D709B3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C9A168-DEA9-448D-9FD5-94C6B52762C2}"/>
              </a:ext>
            </a:extLst>
          </p:cNvPr>
          <p:cNvSpPr txBox="1"/>
          <p:nvPr/>
        </p:nvSpPr>
        <p:spPr>
          <a:xfrm>
            <a:off x="3424876" y="151130"/>
            <a:ext cx="62932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So What is the Point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7E3A40-DEFC-4569-AF6F-23E51A7533C6}"/>
              </a:ext>
            </a:extLst>
          </p:cNvPr>
          <p:cNvSpPr txBox="1"/>
          <p:nvPr/>
        </p:nvSpPr>
        <p:spPr>
          <a:xfrm>
            <a:off x="1097279" y="920571"/>
            <a:ext cx="1050950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The only purposeful way that we can limit negative consequences of future crises is by making timely quality decisions.</a:t>
            </a:r>
          </a:p>
          <a:p>
            <a:endParaRPr lang="en-US" sz="1200" dirty="0"/>
          </a:p>
          <a:p>
            <a:r>
              <a:rPr lang="en-US" sz="2800" dirty="0"/>
              <a:t>We, our country, could and should improve decisions about crises.</a:t>
            </a:r>
          </a:p>
          <a:p>
            <a:endParaRPr lang="en-US" sz="1200" dirty="0"/>
          </a:p>
          <a:p>
            <a:r>
              <a:rPr lang="en-US" sz="2800" dirty="0"/>
              <a:t>If we improve the quality and timing of these decisions, the consequences will be much better.</a:t>
            </a:r>
          </a:p>
          <a:p>
            <a:endParaRPr lang="en-US" sz="1200" dirty="0"/>
          </a:p>
          <a:p>
            <a:r>
              <a:rPr lang="en-US" sz="2800" dirty="0"/>
              <a:t>Thoughtful proactive planning for crisis decisions, as described here,</a:t>
            </a:r>
          </a:p>
          <a:p>
            <a:r>
              <a:rPr lang="en-US" sz="2800" dirty="0"/>
              <a:t>could make a significant positive impact.</a:t>
            </a:r>
          </a:p>
          <a:p>
            <a:endParaRPr lang="en-US" sz="1200" dirty="0"/>
          </a:p>
          <a:p>
            <a:r>
              <a:rPr lang="en-US" sz="2800" dirty="0"/>
              <a:t>CREATE could substantially contribute to improve our national procedures to address future crises. If it comes to be, that CREATE works on this, I would be pleased to work with CREATE on the necessary research and applications.</a:t>
            </a:r>
          </a:p>
        </p:txBody>
      </p:sp>
    </p:spTree>
    <p:extLst>
      <p:ext uri="{BB962C8B-B14F-4D97-AF65-F5344CB8AC3E}">
        <p14:creationId xmlns:p14="http://schemas.microsoft.com/office/powerpoint/2010/main" val="3149857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1135</Words>
  <Application>Microsoft Office PowerPoint</Application>
  <PresentationFormat>Widescreen</PresentationFormat>
  <Paragraphs>143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Segoe UI Black</vt:lpstr>
      <vt:lpstr>Office Theme</vt:lpstr>
      <vt:lpstr>Proactively Planning for  Potential Future Crisis  Decisions</vt:lpstr>
      <vt:lpstr>Significant Crises Often Occur Without Much Warning</vt:lpstr>
      <vt:lpstr>Thoughtful Decisions are Needed to Address These Crises</vt:lpstr>
      <vt:lpstr>Our Recent Pandemic Crisis - Covid</vt:lpstr>
      <vt:lpstr>PowerPoint Presentation</vt:lpstr>
      <vt:lpstr>Proactively Planning for a Possible Future Crisis Decision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Proactively Planning for Potential Future Crisis Decisions </dc:title>
  <dc:creator>Ralph Keeney</dc:creator>
  <cp:lastModifiedBy>Ralph Keeney</cp:lastModifiedBy>
  <cp:revision>10</cp:revision>
  <dcterms:created xsi:type="dcterms:W3CDTF">2024-04-01T19:02:09Z</dcterms:created>
  <dcterms:modified xsi:type="dcterms:W3CDTF">2024-04-10T18:33:38Z</dcterms:modified>
</cp:coreProperties>
</file>