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9"/>
  </p:notesMasterIdLst>
  <p:sldIdLst>
    <p:sldId id="283" r:id="rId2"/>
    <p:sldId id="284" r:id="rId3"/>
    <p:sldId id="285" r:id="rId4"/>
    <p:sldId id="286" r:id="rId5"/>
    <p:sldId id="287" r:id="rId6"/>
    <p:sldId id="288" r:id="rId7"/>
    <p:sldId id="291" r:id="rId8"/>
    <p:sldId id="292" r:id="rId9"/>
    <p:sldId id="294" r:id="rId10"/>
    <p:sldId id="293" r:id="rId11"/>
    <p:sldId id="295" r:id="rId12"/>
    <p:sldId id="296" r:id="rId13"/>
    <p:sldId id="297" r:id="rId14"/>
    <p:sldId id="298" r:id="rId15"/>
    <p:sldId id="299" r:id="rId16"/>
    <p:sldId id="300" r:id="rId17"/>
    <p:sldId id="30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, Adam" initials="RA" lastIdx="2" clrIdx="0">
    <p:extLst>
      <p:ext uri="{19B8F6BF-5375-455C-9EA6-DF929625EA0E}">
        <p15:presenceInfo xmlns:p15="http://schemas.microsoft.com/office/powerpoint/2012/main" userId="S-1-5-21-1085031214-1284227242-839522115-7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01C"/>
    <a:srgbClr val="9E001C"/>
    <a:srgbClr val="93001C"/>
    <a:srgbClr val="7E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>
      <p:cViewPr varScale="1">
        <p:scale>
          <a:sx n="122" d="100"/>
          <a:sy n="122" d="100"/>
        </p:scale>
        <p:origin x="90" y="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BC6D38-0E15-4810-AEC8-876B002E4C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8A4E34-4E8A-42F5-9738-D0BD09E2F50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E1CB692-8E8B-4155-A59D-E854E6DF9772}" type="datetimeFigureOut">
              <a:rPr lang="en-US"/>
              <a:pPr>
                <a:defRPr/>
              </a:pPr>
              <a:t>4/18/2024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90EC407-E76A-41BC-BF15-FC46DF60D6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50E8D8E-D46C-497C-9DE8-AA53199DF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B8754-3B5E-4A16-824F-359F786AF9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70026-06A5-4D49-BEB3-906B1BEC6E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07C060-3213-4BBB-90F5-007589899F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64B372C-1D43-4389-AB73-7C807B7139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895E53-4EA1-41A6-ADC3-F067BFA4FB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749468"/>
      </p:ext>
    </p:extLst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C09D219C-E536-4426-AACF-0CEADB9CC5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0D322C-58EF-4BA7-87F6-6813C21AB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837673"/>
      </p:ext>
    </p:extLst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362200"/>
            <a:ext cx="34671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2362200"/>
            <a:ext cx="34671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CABE93C5-94E0-4A46-A784-01E4EDD8F6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FF7D2D-9882-41B3-8B8B-6A4AC8D8D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221636"/>
      </p:ext>
    </p:extLst>
  </p:cSld>
  <p:clrMapOvr>
    <a:masterClrMapping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0308040A-A10A-47A0-92CA-FD1C2DD518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7A749A-3352-45E7-91ED-AC337D079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213474"/>
      </p:ext>
    </p:extLst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4B799902-03B7-4EAB-B43B-D7EA6E5D52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06342F-78C6-491B-861F-197412711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32434"/>
      </p:ext>
    </p:extLst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788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\\ppd3.sppd.usc.edu\users$\gees\Desktop\CREATE Spelled.jpg">
            <a:extLst>
              <a:ext uri="{FF2B5EF4-FFF2-40B4-BE49-F238E27FC236}">
                <a16:creationId xmlns:a16="http://schemas.microsoft.com/office/drawing/2014/main" id="{96034AC7-3808-4D9C-8E7B-BE71F0AA28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4">
            <a:extLst>
              <a:ext uri="{FF2B5EF4-FFF2-40B4-BE49-F238E27FC236}">
                <a16:creationId xmlns:a16="http://schemas.microsoft.com/office/drawing/2014/main" id="{14A2A5F1-E29E-4642-A573-0C6249D10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rgbClr val="98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2400">
              <a:solidFill>
                <a:srgbClr val="333399"/>
              </a:solidFill>
              <a:latin typeface="Times" panose="02020603050405020304" pitchFamily="18" charset="0"/>
            </a:endParaRPr>
          </a:p>
        </p:txBody>
      </p:sp>
      <p:sp>
        <p:nvSpPr>
          <p:cNvPr id="1027" name="Rectangle 5">
            <a:extLst>
              <a:ext uri="{FF2B5EF4-FFF2-40B4-BE49-F238E27FC236}">
                <a16:creationId xmlns:a16="http://schemas.microsoft.com/office/drawing/2014/main" id="{A30CE936-AF6D-46A5-B499-014D81A5E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9E001C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24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pic>
        <p:nvPicPr>
          <p:cNvPr id="1028" name="Picture 6">
            <a:extLst>
              <a:ext uri="{FF2B5EF4-FFF2-40B4-BE49-F238E27FC236}">
                <a16:creationId xmlns:a16="http://schemas.microsoft.com/office/drawing/2014/main" id="{ABD73001-D5B0-4880-AD1D-E58703B5E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86"/>
          <a:stretch>
            <a:fillRect/>
          </a:stretch>
        </p:blipFill>
        <p:spPr bwMode="auto">
          <a:xfrm>
            <a:off x="0" y="609600"/>
            <a:ext cx="7731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8">
            <a:extLst>
              <a:ext uri="{FF2B5EF4-FFF2-40B4-BE49-F238E27FC236}">
                <a16:creationId xmlns:a16="http://schemas.microsoft.com/office/drawing/2014/main" id="{8CB87709-A7F1-4725-9206-10ACDF9AD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6600" y="0"/>
            <a:ext cx="1741714" cy="609600"/>
          </a:xfrm>
          <a:prstGeom prst="rect">
            <a:avLst/>
          </a:prstGeom>
          <a:solidFill>
            <a:srgbClr val="A507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2">
            <a:extLst>
              <a:ext uri="{FF2B5EF4-FFF2-40B4-BE49-F238E27FC236}">
                <a16:creationId xmlns:a16="http://schemas.microsoft.com/office/drawing/2014/main" id="{D4C54F4F-F0E3-45BF-B7EA-AB51756BF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914400"/>
            <a:ext cx="716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2" name="Rectangle 3">
            <a:extLst>
              <a:ext uri="{FF2B5EF4-FFF2-40B4-BE49-F238E27FC236}">
                <a16:creationId xmlns:a16="http://schemas.microsoft.com/office/drawing/2014/main" id="{6F98BF85-FB2B-44DE-9421-742C1ED57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362200"/>
            <a:ext cx="7086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CCAA2DD-B8A4-4684-A432-BC58C2AF1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rgbClr val="000000">
                    <a:tint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5" name="Picture 5">
            <a:extLst>
              <a:ext uri="{FF2B5EF4-FFF2-40B4-BE49-F238E27FC236}">
                <a16:creationId xmlns:a16="http://schemas.microsoft.com/office/drawing/2014/main" id="{075D95F5-3D6B-466A-9295-6D15C37906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0969" y="0"/>
            <a:ext cx="1715262" cy="60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</p:sldLayoutIdLst>
  <p:transition advTm="5000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8002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98002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80/14693062.2023.228707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trd.2022.10323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90/su13126630" TargetMode="External"/><Relationship Id="rId2" Type="http://schemas.openxmlformats.org/officeDocument/2006/relationships/hyperlink" Target="https://doi.org/10.330-/ijerph19171109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9/scc.2021.0022" TargetMode="External"/><Relationship Id="rId2" Type="http://schemas.openxmlformats.org/officeDocument/2006/relationships/hyperlink" Target="https://www.start.umd.edu/publication/understanding-and-mitigating-impacts-massive-relocations-due-disaster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eneco.2014.03.013" TargetMode="External"/><Relationship Id="rId2" Type="http://schemas.openxmlformats.org/officeDocument/2006/relationships/hyperlink" Target="https://www.e-elgar.com/shop/usd/the-economics-of-climate-change-policy-9781848440814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j.eneco.2014.03.013" TargetMode="External"/><Relationship Id="rId3" Type="http://schemas.openxmlformats.org/officeDocument/2006/relationships/hyperlink" Target="https://doi.org/10.1080/0013791X.2019.1677837" TargetMode="External"/><Relationship Id="rId7" Type="http://schemas.openxmlformats.org/officeDocument/2006/relationships/hyperlink" Target="http://www.jstor.org/stable/44397171" TargetMode="External"/><Relationship Id="rId2" Type="http://schemas.openxmlformats.org/officeDocument/2006/relationships/hyperlink" Target="https://doi.org/10.1007/s41885-017-0003-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257/aer.100.2.172" TargetMode="External"/><Relationship Id="rId5" Type="http://schemas.openxmlformats.org/officeDocument/2006/relationships/hyperlink" Target="https://doi.org/10.1080/14693062.2023.2287076" TargetMode="External"/><Relationship Id="rId10" Type="http://schemas.openxmlformats.org/officeDocument/2006/relationships/hyperlink" Target="https://hdl.handle.net/10125/106636" TargetMode="External"/><Relationship Id="rId4" Type="http://schemas.openxmlformats.org/officeDocument/2006/relationships/hyperlink" Target="https://link.springer.com/article/10.1007/s10584-021-03183-0" TargetMode="External"/><Relationship Id="rId9" Type="http://schemas.openxmlformats.org/officeDocument/2006/relationships/hyperlink" Target="https://doi.org/10.1175/BAMS-D-21-0008.1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61/(ASCE)NH.1527-6996.0000173" TargetMode="External"/><Relationship Id="rId3" Type="http://schemas.openxmlformats.org/officeDocument/2006/relationships/hyperlink" Target="https://www.politico.com/news/magazine/2020/03/26/what-the-coronavirus-curve-teaches-us-about-climate-change-148318" TargetMode="External"/><Relationship Id="rId7" Type="http://schemas.openxmlformats.org/officeDocument/2006/relationships/hyperlink" Target="https://doi.org/10.4337/9781784711085.00016" TargetMode="External"/><Relationship Id="rId2" Type="http://schemas.openxmlformats.org/officeDocument/2006/relationships/hyperlink" Target="https://doi.org/10.3390/su131266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deas.repec.org/b/elg/eebook/13269.html" TargetMode="External"/><Relationship Id="rId5" Type="http://schemas.openxmlformats.org/officeDocument/2006/relationships/hyperlink" Target="https://doi.org/10.1089/scc.2021.0022" TargetMode="External"/><Relationship Id="rId4" Type="http://schemas.openxmlformats.org/officeDocument/2006/relationships/hyperlink" Target="https://urldefense.com/v3/__https:/doi.org/10.330-/ijerph191711090__;!!LIr3w8kk_Xxm!pJB1Qye2Rq5mv2vNAq3KXbR_srM8S7RPEkiSMPFimUesrUGDS2Ibqr7noL8jixVfS71gudhx1BZoMuxN56Nf9NhjbKE$" TargetMode="External"/><Relationship Id="rId9" Type="http://schemas.openxmlformats.org/officeDocument/2006/relationships/hyperlink" Target="https://doi.org/10.1016/j.trd.2022.10323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61/(ASCE)NH.1527-6996.0000173" TargetMode="External"/><Relationship Id="rId2" Type="http://schemas.openxmlformats.org/officeDocument/2006/relationships/hyperlink" Target="https://doi.org/10.4337/9781784711085.000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3EB8F65-A0B2-4514-9D64-26437F40DF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534400" cy="1981200"/>
          </a:xfrm>
        </p:spPr>
        <p:txBody>
          <a:bodyPr/>
          <a:lstStyle/>
          <a:p>
            <a:pPr algn="ctr" eaLnBrk="1" hangingPunct="1"/>
            <a:r>
              <a:rPr lang="en-US" altLang="en-US" sz="4000" dirty="0">
                <a:solidFill>
                  <a:srgbClr val="98001C"/>
                </a:solidFill>
                <a:cs typeface="Arial" panose="020B0604020202020204" pitchFamily="34" charset="0"/>
              </a:rPr>
              <a:t>Research on Climate Change at CREATE</a:t>
            </a:r>
          </a:p>
        </p:txBody>
      </p:sp>
      <p:sp>
        <p:nvSpPr>
          <p:cNvPr id="10243" name="Subtitle 2">
            <a:extLst>
              <a:ext uri="{FF2B5EF4-FFF2-40B4-BE49-F238E27FC236}">
                <a16:creationId xmlns:a16="http://schemas.microsoft.com/office/drawing/2014/main" id="{7612F63A-3C0A-423F-81DF-1A52DFDABA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429000"/>
            <a:ext cx="8305800" cy="27432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 </a:t>
            </a:r>
            <a:r>
              <a:rPr lang="en-US" altLang="en-US" sz="3200" dirty="0"/>
              <a:t>Adam Rose</a:t>
            </a:r>
          </a:p>
          <a:p>
            <a:pPr eaLnBrk="1" hangingPunct="1"/>
            <a:r>
              <a:rPr lang="en-US" altLang="en-US" sz="3200" dirty="0"/>
              <a:t> CREATE Fellows, Post-Docs, Grad Students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 </a:t>
            </a:r>
            <a:r>
              <a:rPr lang="en-US" altLang="en-US" dirty="0"/>
              <a:t>April 19,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653891-78AB-4030-BA19-5D984D377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324600"/>
            <a:ext cx="2175128" cy="383313"/>
          </a:xfrm>
          <a:prstGeom prst="rect">
            <a:avLst/>
          </a:prstGeom>
        </p:spPr>
      </p:pic>
    </p:spTree>
  </p:cSld>
  <p:clrMapOvr>
    <a:masterClrMapping/>
  </p:clrMapOvr>
  <p:transition advTm="5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6A1F-D61C-4EC6-927A-663016B51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8153400" cy="762000"/>
          </a:xfrm>
        </p:spPr>
        <p:txBody>
          <a:bodyPr/>
          <a:lstStyle/>
          <a:p>
            <a:pPr algn="ctr"/>
            <a:r>
              <a:rPr lang="en-US" dirty="0"/>
              <a:t>  Mitigation of Climate Change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646A4-0757-4798-B09F-B2ADAA6E6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8077200" cy="4740274"/>
          </a:xfrm>
        </p:spPr>
        <p:txBody>
          <a:bodyPr/>
          <a:lstStyle/>
          <a:p>
            <a:r>
              <a:rPr lang="en-US" dirty="0"/>
              <a:t>Has some of the same features as mitigation of disasters;                   in this case, it’s about mitigating greenhouse gas emissions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“Regional Economic Impacts of the Los Angeles 100% Renewable Energy Transition,” </a:t>
            </a:r>
            <a:r>
              <a:rPr lang="en-US" sz="2000" i="1" dirty="0"/>
              <a:t>Climate Policy</a:t>
            </a:r>
            <a:r>
              <a:rPr lang="en-US" sz="2000" dirty="0"/>
              <a:t>, 2024 . </a:t>
            </a:r>
            <a:r>
              <a:rPr lang="en-US" sz="2000" u="sng" dirty="0">
                <a:hlinkClick r:id="rId2"/>
              </a:rPr>
              <a:t>http://dx.doi.org/10.1080/14693062.2023.2287076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“Economywide Implications from U.S. Bioenergy Expansion,” </a:t>
            </a:r>
            <a:r>
              <a:rPr lang="en-US" sz="2000" i="1" dirty="0"/>
              <a:t>American Economic Review: Papers and Proceedings, </a:t>
            </a:r>
            <a:r>
              <a:rPr lang="en-US" sz="2000" dirty="0"/>
              <a:t>2010. 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1637689"/>
      </p:ext>
    </p:extLst>
  </p:cSld>
  <p:clrMapOvr>
    <a:masterClrMapping/>
  </p:clrMapOvr>
  <p:transition advTm="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B96081-7895-4B0F-8802-BF4E0E1A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85800"/>
            <a:ext cx="8001000" cy="685800"/>
          </a:xfrm>
        </p:spPr>
        <p:txBody>
          <a:bodyPr/>
          <a:lstStyle/>
          <a:p>
            <a:pPr algn="ctr"/>
            <a:r>
              <a:rPr lang="en-US" dirty="0"/>
              <a:t> Resilience to Climate Change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552D1-706A-4282-B1FE-BA4584752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0"/>
            <a:ext cx="8382000" cy="4191000"/>
          </a:xfrm>
        </p:spPr>
        <p:txBody>
          <a:bodyPr/>
          <a:lstStyle/>
          <a:p>
            <a:r>
              <a:rPr lang="en-US" dirty="0"/>
              <a:t>Research on resilience to disasters applies to disasters exacerbated by climate change.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200" dirty="0"/>
          </a:p>
          <a:p>
            <a:r>
              <a:rPr lang="en-US" sz="2000" dirty="0"/>
              <a:t>“Impact of the COVID-19 pandemic on resilience to climate change in underserved communities,” </a:t>
            </a:r>
            <a:r>
              <a:rPr lang="en-US" sz="2000" i="1" dirty="0"/>
              <a:t>Sustainability and Climate Change</a:t>
            </a:r>
            <a:r>
              <a:rPr lang="en-US" sz="2000" dirty="0"/>
              <a:t>, doi:10.1089/scc.2021.0022</a:t>
            </a:r>
          </a:p>
          <a:p>
            <a:endParaRPr lang="en-US" sz="2000" dirty="0"/>
          </a:p>
          <a:p>
            <a:r>
              <a:rPr lang="en-US" sz="2000" dirty="0"/>
              <a:t>“Socioeconomic Impacts of Resilience to Seaport and Highway Transportation Network Disruption,” </a:t>
            </a:r>
            <a:r>
              <a:rPr lang="en-US" sz="2000" i="1" dirty="0"/>
              <a:t>Transportation Research D</a:t>
            </a:r>
            <a:r>
              <a:rPr lang="en-US" sz="2000" dirty="0"/>
              <a:t>, 2022. </a:t>
            </a:r>
            <a:r>
              <a:rPr lang="en-US" sz="2000" u="sng" dirty="0">
                <a:hlinkClick r:id="rId2" tooltip="Persistent link using digital object identifier"/>
              </a:rPr>
              <a:t>doi.org/10.1016/j.trd.2022.103236</a:t>
            </a:r>
            <a:endParaRPr lang="en-US" sz="2000" dirty="0"/>
          </a:p>
          <a:p>
            <a:endParaRPr lang="en-US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497995"/>
      </p:ext>
    </p:extLst>
  </p:cSld>
  <p:clrMapOvr>
    <a:masterClrMapping/>
  </p:clrMapOvr>
  <p:transition advTm="5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8414B-A46E-451A-A070-76F9039C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8153400" cy="685800"/>
          </a:xfrm>
        </p:spPr>
        <p:txBody>
          <a:bodyPr/>
          <a:lstStyle/>
          <a:p>
            <a:pPr algn="ctr"/>
            <a:r>
              <a:rPr lang="en-US" dirty="0"/>
              <a:t> Adaptation to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3614B-49C6-49EF-9323-11FA00621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8305800" cy="45720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Can be interpreted as mitigation of climate change impacts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/>
              <a:t>“Vulnerable, resilient, or both? A qualitative study of adaptation resources and behaviors to heat waves and health outcomes of low-income residents of urban heat islands,” </a:t>
            </a:r>
            <a:r>
              <a:rPr lang="en-US" sz="2000" i="1" dirty="0"/>
              <a:t>International Journal of Environmental Research and Public Health</a:t>
            </a:r>
            <a:r>
              <a:rPr lang="en-US" sz="2000" dirty="0"/>
              <a:t>, 2022. </a:t>
            </a:r>
            <a:r>
              <a:rPr lang="en-US" sz="2000" u="sng" dirty="0">
                <a:hlinkClick r:id="rId2"/>
              </a:rPr>
              <a:t>https://doi.org/10.330-/ijerph191711090</a:t>
            </a:r>
            <a:r>
              <a:rPr lang="en-US" sz="2000" dirty="0"/>
              <a:t>. </a:t>
            </a:r>
          </a:p>
          <a:p>
            <a:endParaRPr lang="en-US" sz="2000" dirty="0"/>
          </a:p>
          <a:p>
            <a:r>
              <a:rPr lang="en-US" sz="2000" dirty="0"/>
              <a:t>“Envisioning climate change adaptation futures using storytelling workshops,” </a:t>
            </a:r>
            <a:r>
              <a:rPr lang="en-US" sz="2000" i="1" dirty="0"/>
              <a:t>Sustainability</a:t>
            </a:r>
            <a:r>
              <a:rPr lang="en-US" sz="2000" dirty="0"/>
              <a:t>, 2021. </a:t>
            </a:r>
            <a:r>
              <a:rPr lang="en-US" sz="2000" dirty="0">
                <a:hlinkClick r:id="rId3"/>
              </a:rPr>
              <a:t>https://doi.org/10.3390/su13126630</a:t>
            </a:r>
            <a:endParaRPr lang="en-US" sz="2000" dirty="0"/>
          </a:p>
          <a:p>
            <a:pPr marL="0" indent="0">
              <a:buNone/>
            </a:pP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0377883"/>
      </p:ext>
    </p:extLst>
  </p:cSld>
  <p:clrMapOvr>
    <a:masterClrMapping/>
  </p:clrMapOvr>
  <p:transition advTm="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1D8D414-A7A2-46D8-BD6F-3D678AAF9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2000"/>
            <a:ext cx="7162800" cy="762000"/>
          </a:xfrm>
        </p:spPr>
        <p:txBody>
          <a:bodyPr/>
          <a:lstStyle/>
          <a:p>
            <a:pPr algn="ctr"/>
            <a:r>
              <a:rPr lang="en-US" dirty="0"/>
              <a:t>Distribution, Equity, Justice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54A5BA-854C-43A8-93D5-C05639832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05001"/>
            <a:ext cx="8382000" cy="4816474"/>
          </a:xfrm>
        </p:spPr>
        <p:txBody>
          <a:bodyPr/>
          <a:lstStyle/>
          <a:p>
            <a:r>
              <a:rPr lang="en-US" dirty="0"/>
              <a:t>Fairness issues are becoming much more prominent in general</a:t>
            </a:r>
          </a:p>
          <a:p>
            <a:pPr marL="0" indent="0">
              <a:buNone/>
            </a:pPr>
            <a:r>
              <a:rPr lang="en-US" dirty="0"/>
              <a:t>     (see, e.g., recent revisions of OMB Circular A-4 Guidelines)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“Understanding and Mitigating the Impacts of Massive Relocations Due to Disasters,” </a:t>
            </a: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Economics of Disasters and Climate Change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2017.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https://www.start.umd.edu/publication/understanding-and-mitigating-impacts-massive-relocations-due-disasters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“</a:t>
            </a:r>
            <a:r>
              <a:rPr lang="en-US" sz="2000" dirty="0"/>
              <a:t>Impact of the COVID-19 Pandemic on Resilience to Climate Change in Underserved Communities,” </a:t>
            </a:r>
            <a:r>
              <a:rPr lang="en-US" sz="2000" i="1" dirty="0"/>
              <a:t>Sustainability and Climate Change</a:t>
            </a:r>
            <a:r>
              <a:rPr lang="en-US" sz="2000" dirty="0"/>
              <a:t> 14 (5): 288-304, 2021. </a:t>
            </a:r>
            <a:r>
              <a:rPr lang="en-US" sz="2000" u="sng" dirty="0">
                <a:hlinkClick r:id="rId3"/>
              </a:rPr>
              <a:t>https://doi.org/10.1089/scc.2021.0022</a:t>
            </a:r>
            <a:endParaRPr lang="en-US" sz="2000" dirty="0">
              <a:hlinkClick r:id="rId3"/>
            </a:endParaRPr>
          </a:p>
          <a:p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9999614"/>
      </p:ext>
    </p:extLst>
  </p:cSld>
  <p:clrMapOvr>
    <a:masterClrMapping/>
  </p:clrMapOvr>
  <p:transition advTm="5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3341A-17D6-4B97-8CA2-0C295BD0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685800"/>
            <a:ext cx="7924800" cy="762000"/>
          </a:xfrm>
        </p:spPr>
        <p:txBody>
          <a:bodyPr/>
          <a:lstStyle/>
          <a:p>
            <a:pPr algn="ctr"/>
            <a:r>
              <a:rPr lang="en-US" dirty="0"/>
              <a:t>Policy Instrument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21187-44BC-4201-9416-B881E5545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8077200" cy="4876800"/>
          </a:xfrm>
        </p:spPr>
        <p:txBody>
          <a:bodyPr/>
          <a:lstStyle/>
          <a:p>
            <a:r>
              <a:rPr lang="en-US" dirty="0"/>
              <a:t>Climate Change policy instruments also affect federal, state &amp; local government operations directly, as well as international relations.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he Economics of Climate Change Policy:  International, National and Regional Strategies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Edward Elgar, 2009.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https://www.e-elgar.com/shop/usd/the-economics-of-climate-change-policy-9781848440814.html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/>
              <a:t>“Carbon Auctions, Energy Markets and Market Power: An Experimental Analysis,” </a:t>
            </a:r>
            <a:r>
              <a:rPr lang="en-US" sz="2000" i="1" dirty="0"/>
              <a:t>Energy Economics </a:t>
            </a:r>
            <a:r>
              <a:rPr lang="en-US" sz="2000" dirty="0"/>
              <a:t>44: 468-482, 2014. </a:t>
            </a:r>
            <a:r>
              <a:rPr lang="en-US" sz="2000" u="sng" dirty="0">
                <a:hlinkClick r:id="rId3"/>
              </a:rPr>
              <a:t>https://doi.org/10.1016/j.eneco.2014.03.013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8591893"/>
      </p:ext>
    </p:extLst>
  </p:cSld>
  <p:clrMapOvr>
    <a:masterClrMapping/>
  </p:clrMapOvr>
  <p:transition advTm="5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DF23-C660-41EA-9075-56BCBA666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2000"/>
            <a:ext cx="8077200" cy="685800"/>
          </a:xfrm>
        </p:spPr>
        <p:txBody>
          <a:bodyPr/>
          <a:lstStyle/>
          <a:p>
            <a:pPr algn="ctr"/>
            <a:r>
              <a:rPr lang="en-US" dirty="0"/>
              <a:t>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2A484-8E2A-4DB5-B583-17BA12DC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33600"/>
            <a:ext cx="8458200" cy="4495800"/>
          </a:xfrm>
        </p:spPr>
        <p:txBody>
          <a:bodyPr/>
          <a:lstStyle/>
          <a:p>
            <a:r>
              <a:rPr lang="en-US" dirty="0"/>
              <a:t>CREATE has established a reputation as a leading center for research on the </a:t>
            </a:r>
            <a:r>
              <a:rPr lang="en-US" i="1" dirty="0"/>
              <a:t>economics and risks of terrorism and natural disasters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Given our capabilities and contributions in our established areas and their applicability to a broader range of extreme events, as well as actual research and policy advising by CREATE Fellows working in parallel in the area of </a:t>
            </a:r>
            <a:r>
              <a:rPr lang="en-US" i="1" dirty="0"/>
              <a:t>climate change</a:t>
            </a:r>
            <a:r>
              <a:rPr lang="en-US" dirty="0"/>
              <a:t>, we are in a strong position to be a leader in this area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23398"/>
      </p:ext>
    </p:extLst>
  </p:cSld>
  <p:clrMapOvr>
    <a:masterClrMapping/>
  </p:clrMapOvr>
  <p:transition advTm="5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28A97-DD36-4E9A-A512-52618A3A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85800"/>
            <a:ext cx="7848600" cy="533400"/>
          </a:xfrm>
        </p:spPr>
        <p:txBody>
          <a:bodyPr/>
          <a:lstStyle/>
          <a:p>
            <a:pPr algn="ctr"/>
            <a:r>
              <a:rPr lang="en-US" dirty="0"/>
              <a:t> Selected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4075C-6628-4D5A-964E-923AB761D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1600"/>
            <a:ext cx="8382000" cy="5486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400" dirty="0"/>
              <a:t>Bier, V. M. 2017. “Understanding and Mitigating the Impacts of Massive Relocations Due to Disasters,” </a:t>
            </a:r>
            <a:r>
              <a:rPr lang="en-US" sz="1400" i="1" dirty="0"/>
              <a:t>Economics of Disasters and Climate Change</a:t>
            </a:r>
            <a:r>
              <a:rPr lang="en-US" sz="1400" dirty="0"/>
              <a:t> 1: 79-202. </a:t>
            </a:r>
            <a:r>
              <a:rPr lang="en-US" sz="1400" u="sng" dirty="0">
                <a:hlinkClick r:id="rId2"/>
              </a:rPr>
              <a:t>https://doi.org/10.1007/s41885-017-0003-4</a:t>
            </a:r>
            <a:endParaRPr lang="en-US" sz="1400" dirty="0">
              <a:hlinkClick r:id="rId2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Bier, V. M. et al. 2020. “Game-theoretic Modeling of Pre-disaster Relocation,” </a:t>
            </a:r>
            <a:r>
              <a:rPr lang="en-US" sz="1400" i="1" dirty="0"/>
              <a:t>The Engineering Economist </a:t>
            </a:r>
            <a:r>
              <a:rPr lang="en-US" sz="1400" dirty="0"/>
              <a:t>65: 89-113. </a:t>
            </a:r>
            <a:r>
              <a:rPr lang="en-US" sz="1400" u="sng" dirty="0">
                <a:hlinkClick r:id="rId3"/>
              </a:rPr>
              <a:t>https://doi.org/10.1080/0013791X.2019.1677837</a:t>
            </a:r>
            <a:endParaRPr lang="en-US" sz="1400" dirty="0">
              <a:hlinkClick r:id="rId3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Bruine de Bruin, W. et al. 2021. “Public understanding of climate change terminology,” </a:t>
            </a:r>
            <a:r>
              <a:rPr lang="en-US" sz="1400" i="1" dirty="0"/>
              <a:t>Climatic Change</a:t>
            </a:r>
            <a:r>
              <a:rPr lang="en-US" sz="1400" dirty="0"/>
              <a:t> 167(3-4): 37 . </a:t>
            </a:r>
            <a:r>
              <a:rPr lang="en-US" sz="1400" u="sng" dirty="0">
                <a:hlinkClick r:id="rId4"/>
              </a:rPr>
              <a:t>https://link.springer.com/article/10.1007/s10584-021-03183-0</a:t>
            </a:r>
            <a:r>
              <a:rPr lang="en-US" sz="1400" dirty="0">
                <a:hlinkClick r:id="rId4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Cutler, H., M. Shields, A. Rose, D. Wei, D. Keyser, and K. Crofton. 2023. “Regional Economic Impacts of the Los Angeles 100% Renewable Energy Transition,” </a:t>
            </a:r>
            <a:r>
              <a:rPr lang="en-US" sz="1400" i="1" dirty="0"/>
              <a:t>Climate Policy</a:t>
            </a:r>
            <a:r>
              <a:rPr lang="en-US" sz="1400" dirty="0"/>
              <a:t>, electronic preprint. </a:t>
            </a:r>
            <a:r>
              <a:rPr lang="en-US" sz="1400" u="sng" dirty="0">
                <a:hlinkClick r:id="rId5"/>
              </a:rPr>
              <a:t>https://doi.org/10.1080/14693062.2023.2287076</a:t>
            </a:r>
            <a:endParaRPr lang="en-US" sz="1400" dirty="0">
              <a:hlinkClick r:id="rId5"/>
            </a:endParaRPr>
          </a:p>
          <a:p>
            <a:pPr>
              <a:spcBef>
                <a:spcPts val="600"/>
              </a:spcBef>
            </a:pPr>
            <a:r>
              <a:rPr lang="en-AU" sz="1400" dirty="0" err="1"/>
              <a:t>Gehlhar</a:t>
            </a:r>
            <a:r>
              <a:rPr lang="en-AU" sz="1400" dirty="0"/>
              <a:t>, M., A. </a:t>
            </a:r>
            <a:r>
              <a:rPr lang="en-AU" sz="1400" dirty="0" err="1"/>
              <a:t>Somwaru</a:t>
            </a:r>
            <a:r>
              <a:rPr lang="en-AU" sz="1400" dirty="0"/>
              <a:t>, </a:t>
            </a:r>
            <a:r>
              <a:rPr lang="en-AU" sz="1400" dirty="0" err="1"/>
              <a:t>P.B</a:t>
            </a:r>
            <a:r>
              <a:rPr lang="en-AU" sz="1400" dirty="0"/>
              <a:t>. Dixon, M.T. Rimmer, and A.R. Winston. </a:t>
            </a:r>
            <a:r>
              <a:rPr lang="en-US" sz="1400" dirty="0"/>
              <a:t>2010. “Economywide Implications from US Bioenergy Expansion,” </a:t>
            </a:r>
            <a:r>
              <a:rPr lang="en-US" sz="1400" i="1" dirty="0"/>
              <a:t>American Economic Review: Papers &amp; Proceedings</a:t>
            </a:r>
            <a:r>
              <a:rPr lang="en-US" sz="1400" dirty="0"/>
              <a:t> 100(3): 172-77. </a:t>
            </a:r>
            <a:r>
              <a:rPr lang="en-US" sz="1400" u="sng" dirty="0">
                <a:hlinkClick r:id="rId6"/>
              </a:rPr>
              <a:t>https://doi.org/10.1257/aer.100.2.172</a:t>
            </a:r>
            <a:endParaRPr lang="en-US" sz="1400" dirty="0">
              <a:hlinkClick r:id="rId6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Dixon, </a:t>
            </a:r>
            <a:r>
              <a:rPr lang="en-US" sz="1400" dirty="0" err="1"/>
              <a:t>P.B</a:t>
            </a:r>
            <a:r>
              <a:rPr lang="en-US" sz="1400" dirty="0"/>
              <a:t>., S. Osborne, and M.T. Rimmer. 2007. “The economy-wide effects in the United States of replacing crude petroleum with biomass,” </a:t>
            </a:r>
            <a:r>
              <a:rPr lang="en-US" sz="1400" i="1" dirty="0"/>
              <a:t>Energy and Environment</a:t>
            </a:r>
            <a:r>
              <a:rPr lang="en-US" sz="1400" dirty="0"/>
              <a:t> 18(6): 709-722. </a:t>
            </a:r>
            <a:r>
              <a:rPr lang="en-US" sz="1400" u="sng" dirty="0">
                <a:hlinkClick r:id="rId7"/>
              </a:rPr>
              <a:t>http://www.jstor.org/stable/44397171</a:t>
            </a:r>
            <a:endParaRPr lang="en-US" sz="1400" dirty="0">
              <a:hlinkClick r:id="rId7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Dormady, N. 2014. “Carbon auctions, energy markets and market power: An experimental analysis,” </a:t>
            </a:r>
            <a:r>
              <a:rPr lang="en-US" sz="1400" i="1" dirty="0"/>
              <a:t>Energy Economics </a:t>
            </a:r>
            <a:r>
              <a:rPr lang="en-US" sz="1400" dirty="0"/>
              <a:t>44: 468-482. </a:t>
            </a:r>
            <a:r>
              <a:rPr lang="en-US" sz="1400" u="sng" dirty="0">
                <a:hlinkClick r:id="rId8"/>
              </a:rPr>
              <a:t>https://doi.org/10.1016/j.eneco.2014.03.013</a:t>
            </a:r>
            <a:endParaRPr lang="en-US" sz="1400" dirty="0">
              <a:hlinkClick r:id="rId8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Dormady, N. et al. 2022. “Informational Determinants of Large-Area Hurricane Evacuations,” </a:t>
            </a:r>
            <a:r>
              <a:rPr lang="en-US" sz="1400" i="1" dirty="0"/>
              <a:t>Bulletin of the American Meteorological Society </a:t>
            </a:r>
            <a:r>
              <a:rPr lang="en-US" sz="1400" dirty="0"/>
              <a:t>103(3): E642-E656. </a:t>
            </a:r>
            <a:r>
              <a:rPr lang="en-US" sz="1400" u="sng" dirty="0">
                <a:hlinkClick r:id="rId9"/>
              </a:rPr>
              <a:t>https://doi.org/10.1175/BAMS-D-21-0008.1</a:t>
            </a:r>
            <a:endParaRPr lang="en-US" sz="1400" dirty="0">
              <a:hlinkClick r:id="rId9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Fong, M. and R. John. 2024. “Motivated Bias in Detecting Climate Change Misinformation,” </a:t>
            </a:r>
            <a:r>
              <a:rPr lang="en-US" sz="1400" i="1" dirty="0"/>
              <a:t>Proceedings of the 57</a:t>
            </a:r>
            <a:r>
              <a:rPr lang="en-US" sz="1400" i="1" baseline="30000" dirty="0"/>
              <a:t>th</a:t>
            </a:r>
            <a:r>
              <a:rPr lang="en-US" sz="1400" i="1" dirty="0"/>
              <a:t> Annual Hawaiian International Conference on System Sciences (HICSS-2024)</a:t>
            </a:r>
            <a:r>
              <a:rPr lang="en-US" sz="1400" dirty="0"/>
              <a:t>. </a:t>
            </a:r>
            <a:r>
              <a:rPr lang="en-US" sz="1400" u="sng" dirty="0">
                <a:hlinkClick r:id="rId10"/>
              </a:rPr>
              <a:t>https://hdl.handle.net/10125/106636</a:t>
            </a:r>
            <a:endParaRPr lang="en-US" sz="1400" dirty="0">
              <a:hlinkClick r:id="rId1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60020"/>
      </p:ext>
    </p:extLst>
  </p:cSld>
  <p:clrMapOvr>
    <a:masterClrMapping/>
  </p:clrMapOvr>
  <p:transition advTm="5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1B3F9B-4EFD-48C0-B57B-F75B915AE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8001000" cy="533400"/>
          </a:xfrm>
        </p:spPr>
        <p:txBody>
          <a:bodyPr/>
          <a:lstStyle/>
          <a:p>
            <a:pPr algn="ctr"/>
            <a:r>
              <a:rPr lang="en-US" dirty="0"/>
              <a:t> Selected References (continued)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513EA7-0E55-499D-BB2E-B0A9C6735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5410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400" dirty="0"/>
              <a:t>Harcourt, R., W. Bruine de Bruin, S. </a:t>
            </a:r>
            <a:r>
              <a:rPr lang="en-US" sz="1400" dirty="0" err="1"/>
              <a:t>Dessai</a:t>
            </a:r>
            <a:r>
              <a:rPr lang="en-US" sz="1400" dirty="0"/>
              <a:t>, and A. Taylor. 2021. “Envisioning Climate Change Adaptation Futures Using Storytelling Workshops,” </a:t>
            </a:r>
            <a:r>
              <a:rPr lang="en-US" sz="1400" i="1" dirty="0"/>
              <a:t>Sustainability</a:t>
            </a:r>
            <a:r>
              <a:rPr lang="en-US" sz="1400" dirty="0"/>
              <a:t> 13(12): 6630. </a:t>
            </a:r>
            <a:r>
              <a:rPr lang="en-US" sz="1400" u="sng" dirty="0">
                <a:hlinkClick r:id="rId2"/>
              </a:rPr>
              <a:t>https://doi.org/10.3390/su1312663</a:t>
            </a:r>
            <a:endParaRPr lang="en-US" sz="1400" dirty="0">
              <a:hlinkClick r:id="rId2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Kunreuther, H., and </a:t>
            </a:r>
            <a:r>
              <a:rPr lang="en-US" sz="1400" dirty="0" err="1"/>
              <a:t>Slovic</a:t>
            </a:r>
            <a:r>
              <a:rPr lang="en-US" sz="1400" dirty="0"/>
              <a:t>, P. 2020. “What the Coronavirus Curve Teaches Us About Climate Change.” </a:t>
            </a:r>
            <a:r>
              <a:rPr lang="en-US" sz="1400" i="1" dirty="0"/>
              <a:t>Politico</a:t>
            </a:r>
            <a:r>
              <a:rPr lang="en-US" sz="1400" dirty="0"/>
              <a:t>. </a:t>
            </a:r>
            <a:r>
              <a:rPr lang="en-US" sz="1400" u="sng" dirty="0">
                <a:hlinkClick r:id="rId3"/>
              </a:rPr>
              <a:t>https://www.politico.com/news/magazine/2020/03/26/what-the-coronavirus-curve-teaches-us-about-climate-change-148318</a:t>
            </a:r>
            <a:endParaRPr lang="en-US" sz="1400" dirty="0">
              <a:hlinkClick r:id="rId3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Palinkas, L.A. et al. 2022. “Vulnerable, Resilient, or Both? A Qualitative Study of Adaptation Resources and Behaviors to Heat Waves and Health Outcomes of Low-Income Residents of Urban Heat Islands,” </a:t>
            </a:r>
            <a:r>
              <a:rPr lang="en-US" sz="1400" i="1" dirty="0"/>
              <a:t>International Journal of Environmental Research and Public Health</a:t>
            </a:r>
            <a:r>
              <a:rPr lang="en-US" sz="1400" dirty="0"/>
              <a:t> 19(17): 11090</a:t>
            </a:r>
            <a:r>
              <a:rPr lang="en-US" sz="1400" i="1" dirty="0"/>
              <a:t>.</a:t>
            </a:r>
            <a:r>
              <a:rPr lang="en-US" sz="1400" dirty="0"/>
              <a:t> </a:t>
            </a:r>
            <a:r>
              <a:rPr lang="en-US" sz="1400" u="sng" dirty="0">
                <a:hlinkClick r:id="rId4"/>
              </a:rPr>
              <a:t>https://doi.org/10.330-/ijerph191711090</a:t>
            </a:r>
            <a:r>
              <a:rPr lang="en-US" sz="1400" dirty="0">
                <a:hlinkClick r:id="rId4"/>
              </a:rPr>
              <a:t>. 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Palinkas, L.A. et al.  2021. “Impact of the COVID-19 Pandemic on Resilience to Climate Change in Underserved Communities,” </a:t>
            </a:r>
            <a:r>
              <a:rPr lang="en-US" sz="1400" i="1" dirty="0"/>
              <a:t>Sustainability and Climate Change</a:t>
            </a:r>
            <a:r>
              <a:rPr lang="en-US" sz="1400" dirty="0"/>
              <a:t> 14 (5): 288-304. </a:t>
            </a:r>
            <a:r>
              <a:rPr lang="en-US" sz="1400" u="sng" dirty="0">
                <a:hlinkClick r:id="rId5"/>
              </a:rPr>
              <a:t>https://doi.org/10.1089/scc.2021.0022</a:t>
            </a:r>
            <a:endParaRPr lang="en-US" sz="1400" dirty="0">
              <a:hlinkClick r:id="rId5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Rose, A. 2009</a:t>
            </a:r>
            <a:r>
              <a:rPr lang="en-US" sz="1400" i="1" dirty="0"/>
              <a:t>. “</a:t>
            </a:r>
            <a:r>
              <a:rPr lang="en-US" sz="1400" dirty="0"/>
              <a:t>The Economics of Climate Change Policy: International, National and Regional Strategies,” Cheltenham: Edward Elgar. </a:t>
            </a:r>
            <a:r>
              <a:rPr lang="en-US" sz="1400" u="sng" dirty="0">
                <a:hlinkClick r:id="rId6"/>
              </a:rPr>
              <a:t>https://ideas.repec.org/b/elg/eebook/13269.html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Rose, A. 2015. “Macroeconomic Consequences of Terrorist Attacks:  Estimation for the Analysis of Policies and Rules," in C. Mansfield and V. K. Smith (eds.), </a:t>
            </a:r>
            <a:r>
              <a:rPr lang="en-US" sz="1400" i="1" dirty="0"/>
              <a:t>Benefit Transfer for the Analysis of DHS Policies and Rules,</a:t>
            </a:r>
            <a:r>
              <a:rPr lang="en-US" sz="1400" dirty="0"/>
              <a:t> Cheltenham, UK:  Edward Elgar. </a:t>
            </a:r>
            <a:r>
              <a:rPr lang="en-US" sz="1400" u="sng" dirty="0">
                <a:hlinkClick r:id="rId7"/>
              </a:rPr>
              <a:t>https://doi.org/10.4337/9781784711085.00016</a:t>
            </a:r>
            <a:endParaRPr lang="en-US" sz="1400" dirty="0">
              <a:hlinkClick r:id="rId6"/>
            </a:endParaRPr>
          </a:p>
          <a:p>
            <a:pPr>
              <a:spcBef>
                <a:spcPts val="600"/>
              </a:spcBef>
            </a:pPr>
            <a:r>
              <a:rPr lang="en-US" sz="1400" dirty="0"/>
              <a:t>Sue Wing, I., A. Rose, and A. Wein. 2016. “Economic Consequence Analysis of the ARkStorm Scenario,” </a:t>
            </a:r>
            <a:r>
              <a:rPr lang="en-US" sz="1400" i="1" dirty="0"/>
              <a:t>Natural Hazards Review</a:t>
            </a:r>
            <a:r>
              <a:rPr lang="en-US" sz="1400" dirty="0"/>
              <a:t> 17(4): A4015002. </a:t>
            </a:r>
            <a:r>
              <a:rPr lang="en-US" sz="1400" u="sng" dirty="0">
                <a:hlinkClick r:id="rId8"/>
              </a:rPr>
              <a:t>https://doi.org/10.1061/(ASCE)NH.1527-6996.0000173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Wei, D., A. Rose, E. Koc, Z. Chen, and L. Soibelman. 2022. “Socioeconomic Impacts of Resilience to Seaport and Highway Transportation Network Disruption,” </a:t>
            </a:r>
            <a:r>
              <a:rPr lang="en-US" sz="1400" i="1" dirty="0"/>
              <a:t>Transportation Research D: Transport and Environment</a:t>
            </a:r>
            <a:r>
              <a:rPr lang="en-US" sz="1400" dirty="0"/>
              <a:t> 106: 103236. </a:t>
            </a:r>
            <a:r>
              <a:rPr lang="en-US" sz="1400" u="sng" dirty="0">
                <a:hlinkClick r:id="rId9" tooltip="Persistent link using digital object identifier"/>
              </a:rPr>
              <a:t>doi.org/10.1016/j.trd.2022.103236</a:t>
            </a:r>
            <a:endParaRPr lang="en-US" sz="1400" dirty="0">
              <a:hlinkClick r:id="rId9" tooltip="Persistent link using digital object identifier"/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91653"/>
      </p:ext>
    </p:extLst>
  </p:cSld>
  <p:clrMapOvr>
    <a:masterClrMapping/>
  </p:clrMapOvr>
  <p:transition advTm="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0BA2C2F-8E39-49FE-B272-BE99E3D4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2000"/>
            <a:ext cx="7696200" cy="533400"/>
          </a:xfrm>
        </p:spPr>
        <p:txBody>
          <a:bodyPr/>
          <a:lstStyle/>
          <a:p>
            <a:pPr algn="ctr"/>
            <a:r>
              <a:rPr lang="en-US" dirty="0"/>
              <a:t>Presentation Overview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EDDC77-5A13-47ED-A7D1-6283F55E1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6400"/>
            <a:ext cx="8458200" cy="5181600"/>
          </a:xfrm>
        </p:spPr>
        <p:txBody>
          <a:bodyPr/>
          <a:lstStyle/>
          <a:p>
            <a:r>
              <a:rPr lang="en-US" dirty="0"/>
              <a:t>Example of Recent Case Study: </a:t>
            </a: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      “Regional and National Supply-Chain Impacts of Mississippi River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  Agricultural Shipments Disrupted by Climate Change”</a:t>
            </a:r>
          </a:p>
          <a:p>
            <a:pPr marL="0" indent="0">
              <a:buNone/>
            </a:pPr>
            <a:r>
              <a:rPr lang="en-US" sz="2000" dirty="0"/>
              <a:t>      Z. Chen (OSU), A. Rose (USC), F. Roberts (Rutgers), Andrew Tucci (USCG, ret.)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000" dirty="0"/>
              <a:t>Funded by CAOE contract -- Modeling the Impact of Complex, Multi-Vector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  (Compound/Cascading) Disruptions to the Marine Transportation System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r>
              <a:rPr lang="en-US" dirty="0"/>
              <a:t>Overview of Previous CREATE Research on Climate Change</a:t>
            </a:r>
          </a:p>
          <a:p>
            <a:pPr marL="0" indent="0">
              <a:buNone/>
            </a:pPr>
            <a:r>
              <a:rPr lang="en-US" sz="2000" dirty="0"/>
              <a:t>       –  Macroeconomic impacts of climate change</a:t>
            </a:r>
          </a:p>
          <a:p>
            <a:pPr marL="0" indent="0">
              <a:buNone/>
            </a:pPr>
            <a:r>
              <a:rPr lang="en-US" sz="2000" dirty="0"/>
              <a:t>       –  Resilience</a:t>
            </a:r>
          </a:p>
          <a:p>
            <a:pPr marL="0" indent="0">
              <a:buNone/>
            </a:pPr>
            <a:r>
              <a:rPr lang="en-US" sz="2000" dirty="0"/>
              <a:t>       –  Mitigation of drivers</a:t>
            </a:r>
          </a:p>
          <a:p>
            <a:pPr marL="0" indent="0">
              <a:buNone/>
            </a:pPr>
            <a:r>
              <a:rPr lang="en-US" sz="2000" dirty="0"/>
              <a:t>       –  Mitigation of climate impacts (Adaptation)</a:t>
            </a:r>
          </a:p>
          <a:p>
            <a:pPr marL="0" indent="0">
              <a:buNone/>
            </a:pPr>
            <a:r>
              <a:rPr lang="en-US" sz="2000" dirty="0"/>
              <a:t>       –  Aggregate vs. distributional impacts (Equity, Justice)</a:t>
            </a:r>
          </a:p>
          <a:p>
            <a:pPr marL="0" indent="0">
              <a:buNone/>
            </a:pPr>
            <a:r>
              <a:rPr lang="en-US" sz="2000" dirty="0"/>
              <a:t>       –  Policy instrument design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789590435"/>
      </p:ext>
    </p:extLst>
  </p:cSld>
  <p:clrMapOvr>
    <a:masterClrMapping/>
  </p:clrMapOvr>
  <p:transition advTm="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F2029-B2BD-432C-BE09-29F7010A2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2000"/>
            <a:ext cx="8153400" cy="609600"/>
          </a:xfrm>
        </p:spPr>
        <p:txBody>
          <a:bodyPr/>
          <a:lstStyle/>
          <a:p>
            <a:pPr algn="ctr"/>
            <a:r>
              <a:rPr lang="en-US" dirty="0"/>
              <a:t> Background for Mississippi River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361EB-0879-4822-96FB-070DFC44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0"/>
            <a:ext cx="8458200" cy="4740274"/>
          </a:xfrm>
        </p:spPr>
        <p:txBody>
          <a:bodyPr/>
          <a:lstStyle/>
          <a:p>
            <a:r>
              <a:rPr lang="en-US" dirty="0"/>
              <a:t>Mississippi River Vital to the US economy</a:t>
            </a:r>
          </a:p>
          <a:p>
            <a:pPr marL="0" indent="0">
              <a:buNone/>
            </a:pPr>
            <a:r>
              <a:rPr lang="en-US" sz="2000" dirty="0"/>
              <a:t>       –  transport networks inherently vulnerable (nodes &amp; links)</a:t>
            </a:r>
          </a:p>
          <a:p>
            <a:pPr marL="0" indent="0">
              <a:buNone/>
            </a:pPr>
            <a:r>
              <a:rPr lang="en-US" sz="2000" dirty="0"/>
              <a:t>       –  highly vulnerable to climate change (record drought, heat)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Prone to </a:t>
            </a:r>
            <a:r>
              <a:rPr lang="en-US" i="1" dirty="0"/>
              <a:t>Compound</a:t>
            </a:r>
            <a:r>
              <a:rPr lang="en-US" dirty="0"/>
              <a:t> Disasters </a:t>
            </a:r>
          </a:p>
          <a:p>
            <a:pPr marL="0" indent="0">
              <a:buNone/>
            </a:pPr>
            <a:r>
              <a:rPr lang="en-US" sz="2000" dirty="0"/>
              <a:t>       –  several happening at once</a:t>
            </a:r>
          </a:p>
          <a:p>
            <a:pPr marL="0" indent="0">
              <a:buNone/>
            </a:pPr>
            <a:r>
              <a:rPr lang="en-US" sz="2000" dirty="0"/>
              <a:t>       –  concern over negative synergies (non-linearities)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All major disasters are </a:t>
            </a:r>
            <a:r>
              <a:rPr lang="en-US" i="1" dirty="0"/>
              <a:t>Cascading</a:t>
            </a:r>
          </a:p>
          <a:p>
            <a:pPr marL="0" indent="0">
              <a:buNone/>
            </a:pPr>
            <a:r>
              <a:rPr lang="en-US" sz="2000" i="1" dirty="0"/>
              <a:t>       </a:t>
            </a:r>
            <a:r>
              <a:rPr lang="en-US" sz="2000" dirty="0"/>
              <a:t>–  all have ripple (multiplier) effects beyond the immediate site</a:t>
            </a:r>
          </a:p>
          <a:p>
            <a:pPr marL="0" indent="0">
              <a:buNone/>
            </a:pPr>
            <a:r>
              <a:rPr lang="en-US" sz="2000" i="1" dirty="0"/>
              <a:t>       </a:t>
            </a:r>
            <a:r>
              <a:rPr lang="en-US" sz="2000" dirty="0"/>
              <a:t>–  transmitted across sectors, supply-chains, socioeconomic groups, regions</a:t>
            </a:r>
          </a:p>
          <a:p>
            <a:pPr marL="0" indent="0">
              <a:buNone/>
            </a:pPr>
            <a:r>
              <a:rPr lang="en-US" sz="2000" i="1" dirty="0"/>
              <a:t>          </a:t>
            </a:r>
            <a:r>
              <a:rPr lang="en-US" sz="2000" dirty="0"/>
              <a:t> (longstanding research area of CREATE – economy-wide impacts)</a:t>
            </a:r>
          </a:p>
          <a:p>
            <a:pPr marL="0" indent="0">
              <a:buNone/>
            </a:pPr>
            <a:r>
              <a:rPr lang="en-US" i="1" dirty="0"/>
              <a:t>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774554"/>
      </p:ext>
    </p:extLst>
  </p:cSld>
  <p:clrMapOvr>
    <a:masterClrMapping/>
  </p:clrMapOvr>
  <p:transition advTm="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2445E-DA86-4634-81A7-4696AC5E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0"/>
            <a:ext cx="8153400" cy="914400"/>
          </a:xfrm>
        </p:spPr>
        <p:txBody>
          <a:bodyPr/>
          <a:lstStyle/>
          <a:p>
            <a:pPr algn="ctr"/>
            <a:r>
              <a:rPr lang="en-US" dirty="0"/>
              <a:t>Climate Change Complex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61E3-9B3F-41C7-8A41-1B543E026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8305800" cy="4114800"/>
          </a:xfrm>
        </p:spPr>
        <p:txBody>
          <a:bodyPr/>
          <a:lstStyle/>
          <a:p>
            <a:r>
              <a:rPr lang="en-US" dirty="0"/>
              <a:t>Mississippi Scenario (focus on fertilizer &amp; crop shipments)</a:t>
            </a:r>
          </a:p>
          <a:p>
            <a:pPr marL="0" indent="0">
              <a:buNone/>
            </a:pPr>
            <a:r>
              <a:rPr lang="en-US" sz="2000" dirty="0"/>
              <a:t>       1.  Drought (lower water levels =&gt; less weight per barge)</a:t>
            </a:r>
          </a:p>
          <a:p>
            <a:pPr marL="0" indent="0">
              <a:buNone/>
            </a:pPr>
            <a:r>
              <a:rPr lang="en-US" sz="2000" dirty="0"/>
              <a:t>       2.  Lock/Dam Failure (congestion =&gt; delays)</a:t>
            </a:r>
          </a:p>
          <a:p>
            <a:pPr marL="0" indent="0">
              <a:buNone/>
            </a:pPr>
            <a:r>
              <a:rPr lang="en-US" sz="2000" dirty="0"/>
              <a:t>       3.  Import Disruption (outright decrease in supply)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Shocks to the transportation &amp; agricultural systems</a:t>
            </a:r>
          </a:p>
          <a:p>
            <a:pPr marL="0" indent="0">
              <a:buNone/>
            </a:pPr>
            <a:r>
              <a:rPr lang="en-US" sz="2000" dirty="0"/>
              <a:t>       –   Barge rates</a:t>
            </a:r>
          </a:p>
          <a:p>
            <a:pPr marL="0" indent="0">
              <a:buNone/>
            </a:pPr>
            <a:r>
              <a:rPr lang="en-US" sz="2000" dirty="0"/>
              <a:t>       –   Barge labor productivity </a:t>
            </a:r>
          </a:p>
          <a:p>
            <a:pPr marL="0" indent="0">
              <a:buNone/>
            </a:pPr>
            <a:r>
              <a:rPr lang="en-US" sz="2000" dirty="0"/>
              <a:t>       –   Direct reduction in supply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427976"/>
      </p:ext>
    </p:extLst>
  </p:cSld>
  <p:clrMapOvr>
    <a:masterClrMapping/>
  </p:clrMapOvr>
  <p:transition advTm="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95E6F0-356F-48B0-B808-9DC4AB72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609600"/>
          </a:xfrm>
        </p:spPr>
        <p:txBody>
          <a:bodyPr/>
          <a:lstStyle/>
          <a:p>
            <a:pPr algn="ctr"/>
            <a:r>
              <a:rPr lang="en-US" dirty="0"/>
              <a:t>River Gage Height &amp; Barge Shipping Rate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6AD480D-7EC6-4550-A3AE-D110B5DE3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4662" y="1676400"/>
            <a:ext cx="5737737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90843"/>
      </p:ext>
    </p:extLst>
  </p:cSld>
  <p:clrMapOvr>
    <a:masterClrMapping/>
  </p:clrMapOvr>
  <p:transition advTm="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960B6-F582-492D-BE62-674D6D22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2000"/>
            <a:ext cx="7162800" cy="609600"/>
          </a:xfrm>
        </p:spPr>
        <p:txBody>
          <a:bodyPr/>
          <a:lstStyle/>
          <a:p>
            <a:pPr algn="ctr"/>
            <a:r>
              <a:rPr lang="en-US" dirty="0"/>
              <a:t>Economic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DEC05-C160-47A7-9F0F-6750BE601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4999"/>
            <a:ext cx="8153400" cy="4816476"/>
          </a:xfrm>
        </p:spPr>
        <p:txBody>
          <a:bodyPr/>
          <a:lstStyle/>
          <a:p>
            <a:r>
              <a:rPr lang="en-US" dirty="0"/>
              <a:t>Computable General Equilibrium (CGE) Analysis</a:t>
            </a:r>
          </a:p>
          <a:p>
            <a:pPr marL="0" indent="0">
              <a:buNone/>
            </a:pPr>
            <a:r>
              <a:rPr lang="en-US" sz="2000" dirty="0"/>
              <a:t>       –   Characterizes the economy as a set of interrelated supply chains</a:t>
            </a:r>
          </a:p>
          <a:p>
            <a:pPr marL="0" indent="0">
              <a:buNone/>
            </a:pPr>
            <a:r>
              <a:rPr lang="en-US" sz="2000" dirty="0"/>
              <a:t>       –   Captures behavioral responses in the context of workings of markets</a:t>
            </a:r>
          </a:p>
          <a:p>
            <a:pPr marL="0" indent="0">
              <a:buNone/>
            </a:pPr>
            <a:r>
              <a:rPr lang="en-US" sz="2000" dirty="0"/>
              <a:t>       –   SOA approach to macroeconomic consequence analysis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TERM Multi-Regional Model</a:t>
            </a:r>
          </a:p>
          <a:p>
            <a:pPr marL="0" indent="0">
              <a:buNone/>
            </a:pPr>
            <a:r>
              <a:rPr lang="en-US" sz="2000" dirty="0"/>
              <a:t>       –  5 Upper Mississippi River States and the rest of the U.S.</a:t>
            </a:r>
          </a:p>
          <a:p>
            <a:pPr marL="0" indent="0">
              <a:buNone/>
            </a:pPr>
            <a:r>
              <a:rPr lang="en-US" sz="2000" dirty="0"/>
              <a:t>       –  39 sectors with fine granulation for agriculture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(Also build or adapt other CGE models for CREATE research)</a:t>
            </a:r>
          </a:p>
          <a:p>
            <a:pPr marL="0" indent="0">
              <a:buNone/>
            </a:pPr>
            <a:r>
              <a:rPr lang="en-US" sz="2000" dirty="0"/>
              <a:t>       –   </a:t>
            </a:r>
            <a:r>
              <a:rPr lang="en-US" sz="2000" dirty="0" err="1"/>
              <a:t>USCGE</a:t>
            </a:r>
            <a:r>
              <a:rPr lang="en-US" sz="2000" dirty="0"/>
              <a:t> and Southern California Models</a:t>
            </a:r>
          </a:p>
          <a:p>
            <a:pPr marL="0" indent="0">
              <a:buNone/>
            </a:pPr>
            <a:r>
              <a:rPr lang="en-US" sz="2000" dirty="0"/>
              <a:t>       –   Peter Dixon’s USAGE Model &amp; International TERM Model</a:t>
            </a:r>
          </a:p>
          <a:p>
            <a:pPr marL="0" indent="0">
              <a:buNone/>
            </a:pPr>
            <a:r>
              <a:rPr lang="en-US" sz="2000" dirty="0"/>
              <a:t>       –   Global Trade Analysis Project (GTAP) Modeling System</a:t>
            </a:r>
          </a:p>
        </p:txBody>
      </p:sp>
    </p:spTree>
    <p:extLst>
      <p:ext uri="{BB962C8B-B14F-4D97-AF65-F5344CB8AC3E}">
        <p14:creationId xmlns:p14="http://schemas.microsoft.com/office/powerpoint/2010/main" val="2916122361"/>
      </p:ext>
    </p:extLst>
  </p:cSld>
  <p:clrMapOvr>
    <a:masterClrMapping/>
  </p:clrMapOvr>
  <p:transition advTm="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0C00DCF-1592-4B74-9D19-5F1861DEA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1"/>
            <a:ext cx="12954000" cy="4038599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B1AC600-3FDA-49C9-8282-A6B126195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723900"/>
          </a:xfrm>
        </p:spPr>
        <p:txBody>
          <a:bodyPr/>
          <a:lstStyle/>
          <a:p>
            <a:pPr algn="ctr"/>
            <a:r>
              <a:rPr lang="en-US" dirty="0"/>
              <a:t>Fertilizer Shipment Impacts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29E39-4F77-4E32-8746-EFF163E7CD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43000" y="5791200"/>
            <a:ext cx="7543800" cy="930275"/>
          </a:xfrm>
        </p:spPr>
        <p:txBody>
          <a:bodyPr/>
          <a:lstStyle/>
          <a:p>
            <a:pPr algn="ctr">
              <a:defRPr/>
            </a:pPr>
            <a:r>
              <a:rPr lang="en-US" altLang="en-US" sz="1600" b="1" dirty="0"/>
              <a:t>Beef Price increase = .17 percentage points </a:t>
            </a:r>
          </a:p>
          <a:p>
            <a:pPr algn="ctr">
              <a:lnSpc>
                <a:spcPct val="80000"/>
              </a:lnSpc>
              <a:defRPr/>
            </a:pPr>
            <a:r>
              <a:rPr lang="en-US" altLang="en-US" sz="1600" b="1" dirty="0"/>
              <a:t>                                                                                                                                    Consumer Price Index increase = .26 percentage points</a:t>
            </a:r>
          </a:p>
        </p:txBody>
      </p:sp>
    </p:spTree>
    <p:extLst>
      <p:ext uri="{BB962C8B-B14F-4D97-AF65-F5344CB8AC3E}">
        <p14:creationId xmlns:p14="http://schemas.microsoft.com/office/powerpoint/2010/main" val="415719025"/>
      </p:ext>
    </p:extLst>
  </p:cSld>
  <p:clrMapOvr>
    <a:masterClrMapping/>
  </p:clrMapOvr>
  <p:transition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2E930-718D-4D46-A8DA-EE388AE52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85800"/>
            <a:ext cx="7162800" cy="685800"/>
          </a:xfrm>
        </p:spPr>
        <p:txBody>
          <a:bodyPr/>
          <a:lstStyle/>
          <a:p>
            <a:pPr algn="ctr"/>
            <a:r>
              <a:rPr lang="en-US" dirty="0"/>
              <a:t>CREATE Research on Climate Change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BA5FF-4726-4EB9-977E-8AB6261AC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8305800" cy="5029200"/>
          </a:xfrm>
        </p:spPr>
        <p:txBody>
          <a:bodyPr/>
          <a:lstStyle/>
          <a:p>
            <a:r>
              <a:rPr lang="en-US" dirty="0"/>
              <a:t>Increasing evidence and awareness that climate change spawns short-term &amp; long-term disasters (hence now under the purview of DHS and COEs)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Many CREATE researchers work in fields closely related to climate change (e.g., energy, environment, </a:t>
            </a:r>
            <a:r>
              <a:rPr lang="en-US" dirty="0" err="1"/>
              <a:t>eng</a:t>
            </a:r>
            <a:r>
              <a:rPr lang="en-US" dirty="0"/>
              <a:t>, risk analysis)</a:t>
            </a:r>
          </a:p>
          <a:p>
            <a:pPr marL="0" indent="0">
              <a:buNone/>
            </a:pPr>
            <a:r>
              <a:rPr lang="en-US" sz="2000" dirty="0"/>
              <a:t>       – research is generally applicable to disasters/terrorism &amp; climate change</a:t>
            </a:r>
          </a:p>
          <a:p>
            <a:pPr marL="0" indent="0">
              <a:buNone/>
            </a:pPr>
            <a:r>
              <a:rPr lang="en-US" sz="2000" dirty="0"/>
              <a:t>       –  at the same time some of this research on climate change has informed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       research on disasters &amp; terrorism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One of the major contributions of DHS University COEs is independent thinking &amp; unrestricted time to pursue research we deem important even before it gets on the policy radar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92928"/>
      </p:ext>
    </p:extLst>
  </p:cSld>
  <p:clrMapOvr>
    <a:masterClrMapping/>
  </p:clrMapOvr>
  <p:transition advTm="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98BA3-F49B-455B-8836-BCA0942CA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0"/>
            <a:ext cx="8686800" cy="609600"/>
          </a:xfrm>
        </p:spPr>
        <p:txBody>
          <a:bodyPr/>
          <a:lstStyle/>
          <a:p>
            <a:r>
              <a:rPr lang="en-US" dirty="0"/>
              <a:t> Macroeconomic Impacts of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3C0F4-C200-4325-A5D1-6D30F1AAD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799"/>
            <a:ext cx="8305800" cy="4892675"/>
          </a:xfrm>
        </p:spPr>
        <p:txBody>
          <a:bodyPr/>
          <a:lstStyle/>
          <a:p>
            <a:r>
              <a:rPr lang="en-US" dirty="0"/>
              <a:t>Econ Consequence Analysis studies have general applicability. Climate change is increasingly being viewed a security threat.</a:t>
            </a:r>
          </a:p>
          <a:p>
            <a:endParaRPr lang="en-US" dirty="0"/>
          </a:p>
          <a:p>
            <a:endParaRPr lang="en-US" sz="2000" dirty="0"/>
          </a:p>
          <a:p>
            <a:r>
              <a:rPr lang="en-US" sz="2000" dirty="0"/>
              <a:t>“Macroeconomic Consequences of Terrorist Attacks:  Estimation for the Analysis of Policies and Rules," in </a:t>
            </a:r>
            <a:r>
              <a:rPr lang="en-US" sz="2000" i="1" dirty="0"/>
              <a:t>Benefit Transfer for the Analysis of DHS Policies and Rules, </a:t>
            </a:r>
            <a:r>
              <a:rPr lang="en-US" sz="2000" dirty="0"/>
              <a:t>Edward Elgar, 2015. </a:t>
            </a:r>
            <a:r>
              <a:rPr lang="en-US" sz="2000" u="sng" dirty="0">
                <a:hlinkClick r:id="rId2"/>
              </a:rPr>
              <a:t>https://doi.org/10.4337/9781784711085.00016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“Economic Consequence Analysis of the ARkStorm Scenario,” </a:t>
            </a:r>
            <a:r>
              <a:rPr lang="en-US" sz="2000" i="1" dirty="0"/>
              <a:t>Natural Hazards Review</a:t>
            </a:r>
            <a:r>
              <a:rPr lang="en-US" sz="2000" dirty="0"/>
              <a:t>, 2016. </a:t>
            </a:r>
            <a:r>
              <a:rPr lang="en-US" sz="2000" u="sng" dirty="0">
                <a:hlinkClick r:id="rId3"/>
              </a:rPr>
              <a:t>https://doi.org/10.1061/(ASCE)NH.1527-6996.0000173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8133274"/>
      </p:ext>
    </p:extLst>
  </p:cSld>
  <p:clrMapOvr>
    <a:masterClrMapping/>
  </p:clrMapOvr>
  <p:transition advTm="5000"/>
</p:sld>
</file>

<file path=ppt/theme/theme1.xml><?xml version="1.0" encoding="utf-8"?>
<a:theme xmlns:a="http://schemas.openxmlformats.org/drawingml/2006/main" name="1_CREATE Renewal Review Risk-Based Allocation">
  <a:themeElements>
    <a:clrScheme name="1_CREATE Renewal Review Risk-Based Alloc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REATE Renewal Review Risk-Based Alloc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REATE Renewal Review Risk-Based Alloc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ATE Renewal Review Risk-Based Alloc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ATE Renewal Review Risk-Based Alloc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ATE Renewal Review Risk-Based Alloc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ATE Renewal Review Risk-Based Alloc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ATE Renewal Review Risk-Based Alloc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ATE Renewal Review Risk-Based Alloc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ATE Renewal Review Risk-Based Alloc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ATE Renewal Review Risk-Based Alloc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ATE Renewal Review Risk-Based Alloc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ATE Renewal Review Risk-Based Alloc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ATE Renewal Review Risk-Based Alloc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slides2</Template>
  <TotalTime>10537</TotalTime>
  <Words>1994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</vt:lpstr>
      <vt:lpstr>Times New Roman</vt:lpstr>
      <vt:lpstr>1_CREATE Renewal Review Risk-Based Allocation</vt:lpstr>
      <vt:lpstr>Research on Climate Change at CREATE</vt:lpstr>
      <vt:lpstr>Presentation Overview </vt:lpstr>
      <vt:lpstr> Background for Mississippi River Study</vt:lpstr>
      <vt:lpstr>Climate Change Complex Disasters</vt:lpstr>
      <vt:lpstr>River Gage Height &amp; Barge Shipping Rate </vt:lpstr>
      <vt:lpstr>Economic Modeling</vt:lpstr>
      <vt:lpstr>Fertilizer Shipment Impacts</vt:lpstr>
      <vt:lpstr>CREATE Research on Climate Change</vt:lpstr>
      <vt:lpstr> Macroeconomic Impacts of Climate Change</vt:lpstr>
      <vt:lpstr>  Mitigation of Climate Change Drivers</vt:lpstr>
      <vt:lpstr> Resilience to Climate Change</vt:lpstr>
      <vt:lpstr> Adaptation to Climate Change</vt:lpstr>
      <vt:lpstr>Distribution, Equity, Justice</vt:lpstr>
      <vt:lpstr>Policy Instrument Design</vt:lpstr>
      <vt:lpstr> Conclusion</vt:lpstr>
      <vt:lpstr> Selected References</vt:lpstr>
      <vt:lpstr> Selected References (continued)</vt:lpstr>
    </vt:vector>
  </TitlesOfParts>
  <Company>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Wei</dc:creator>
  <cp:lastModifiedBy>Rose, Adam</cp:lastModifiedBy>
  <cp:revision>100</cp:revision>
  <dcterms:created xsi:type="dcterms:W3CDTF">2007-11-02T00:00:27Z</dcterms:created>
  <dcterms:modified xsi:type="dcterms:W3CDTF">2024-04-18T17:27:49Z</dcterms:modified>
</cp:coreProperties>
</file>